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59"/>
  </p:notesMasterIdLst>
  <p:handoutMasterIdLst>
    <p:handoutMasterId r:id="rId60"/>
  </p:handoutMasterIdLst>
  <p:sldIdLst>
    <p:sldId id="256" r:id="rId3"/>
    <p:sldId id="257" r:id="rId4"/>
    <p:sldId id="362" r:id="rId5"/>
    <p:sldId id="258" r:id="rId6"/>
    <p:sldId id="259" r:id="rId7"/>
    <p:sldId id="319" r:id="rId8"/>
    <p:sldId id="262" r:id="rId9"/>
    <p:sldId id="350" r:id="rId10"/>
    <p:sldId id="266" r:id="rId11"/>
    <p:sldId id="351" r:id="rId12"/>
    <p:sldId id="352" r:id="rId13"/>
    <p:sldId id="353" r:id="rId14"/>
    <p:sldId id="354" r:id="rId15"/>
    <p:sldId id="355" r:id="rId16"/>
    <p:sldId id="356" r:id="rId17"/>
    <p:sldId id="359" r:id="rId18"/>
    <p:sldId id="360" r:id="rId19"/>
    <p:sldId id="343" r:id="rId20"/>
    <p:sldId id="268" r:id="rId21"/>
    <p:sldId id="349" r:id="rId22"/>
    <p:sldId id="322" r:id="rId23"/>
    <p:sldId id="363" r:id="rId24"/>
    <p:sldId id="272" r:id="rId25"/>
    <p:sldId id="273" r:id="rId26"/>
    <p:sldId id="274" r:id="rId27"/>
    <p:sldId id="344" r:id="rId28"/>
    <p:sldId id="325" r:id="rId29"/>
    <p:sldId id="345" r:id="rId30"/>
    <p:sldId id="277" r:id="rId31"/>
    <p:sldId id="278" r:id="rId32"/>
    <p:sldId id="328" r:id="rId33"/>
    <p:sldId id="327" r:id="rId34"/>
    <p:sldId id="279" r:id="rId35"/>
    <p:sldId id="282" r:id="rId36"/>
    <p:sldId id="283" r:id="rId37"/>
    <p:sldId id="292" r:id="rId38"/>
    <p:sldId id="293" r:id="rId39"/>
    <p:sldId id="346" r:id="rId40"/>
    <p:sldId id="364" r:id="rId41"/>
    <p:sldId id="295" r:id="rId42"/>
    <p:sldId id="334" r:id="rId43"/>
    <p:sldId id="335" r:id="rId44"/>
    <p:sldId id="296" r:id="rId45"/>
    <p:sldId id="297" r:id="rId46"/>
    <p:sldId id="337" r:id="rId47"/>
    <p:sldId id="300" r:id="rId48"/>
    <p:sldId id="347" r:id="rId49"/>
    <p:sldId id="301" r:id="rId50"/>
    <p:sldId id="338" r:id="rId51"/>
    <p:sldId id="302" r:id="rId52"/>
    <p:sldId id="303" r:id="rId53"/>
    <p:sldId id="339" r:id="rId54"/>
    <p:sldId id="285" r:id="rId55"/>
    <p:sldId id="304" r:id="rId56"/>
    <p:sldId id="305" r:id="rId57"/>
    <p:sldId id="315"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372AC"/>
    <a:srgbClr val="12F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23" autoAdjust="0"/>
  </p:normalViewPr>
  <p:slideViewPr>
    <p:cSldViewPr>
      <p:cViewPr varScale="1">
        <p:scale>
          <a:sx n="68" d="100"/>
          <a:sy n="68" d="100"/>
        </p:scale>
        <p:origin x="188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3F4EE-7D10-DD41-B07C-4241F7924867}" type="doc">
      <dgm:prSet loTypeId="urn:microsoft.com/office/officeart/2005/8/layout/process1" loCatId="process" qsTypeId="urn:microsoft.com/office/officeart/2005/8/quickstyle/simple4" qsCatId="simple" csTypeId="urn:microsoft.com/office/officeart/2005/8/colors/accent1_2#3" csCatId="accent1" phldr="1"/>
      <dgm:spPr/>
      <dgm:t>
        <a:bodyPr/>
        <a:lstStyle/>
        <a:p>
          <a:endParaRPr lang="en-US"/>
        </a:p>
      </dgm:t>
    </dgm:pt>
    <dgm:pt modelId="{089281B8-1D5E-334A-A921-5425AAEB96AE}">
      <dgm:prSet/>
      <dgm:spPr>
        <a:solidFill>
          <a:schemeClr val="accent1"/>
        </a:solidFill>
      </dgm:spPr>
      <dgm:t>
        <a:bodyPr/>
        <a:lstStyle/>
        <a:p>
          <a:pPr rtl="0"/>
          <a:r>
            <a:rPr lang="en-US" dirty="0"/>
            <a:t>There is no way to inspect or manipulate semaphores other than these three operations</a:t>
          </a:r>
        </a:p>
      </dgm:t>
    </dgm:pt>
    <dgm:pt modelId="{E0980B7B-60AC-5E49-9B7D-344FC211FD30}" type="parTrans" cxnId="{3E788187-53C4-9C46-85FD-C314878B1C40}">
      <dgm:prSet/>
      <dgm:spPr/>
      <dgm:t>
        <a:bodyPr/>
        <a:lstStyle/>
        <a:p>
          <a:endParaRPr lang="en-US"/>
        </a:p>
      </dgm:t>
    </dgm:pt>
    <dgm:pt modelId="{F308D1D0-AC0A-AC41-8CDB-E4DC577760E9}" type="sibTrans" cxnId="{3E788187-53C4-9C46-85FD-C314878B1C40}">
      <dgm:prSet/>
      <dgm:spPr>
        <a:solidFill>
          <a:schemeClr val="bg2">
            <a:lumMod val="50000"/>
          </a:schemeClr>
        </a:solidFill>
      </dgm:spPr>
      <dgm:t>
        <a:bodyPr/>
        <a:lstStyle/>
        <a:p>
          <a:endParaRPr lang="en-US"/>
        </a:p>
      </dgm:t>
    </dgm:pt>
    <dgm:pt modelId="{6D4F9E33-4AF4-EE41-83FB-9E7502CB8AE1}">
      <dgm:prSet/>
      <dgm:spPr/>
      <dgm:t>
        <a:bodyPr/>
        <a:lstStyle/>
        <a:p>
          <a:pPr rtl="0"/>
          <a:r>
            <a:rPr lang="en-NZ" dirty="0"/>
            <a:t>A variable that has an integer value upon which only three operations are defined: </a:t>
          </a:r>
          <a:endParaRPr lang="en-US" dirty="0"/>
        </a:p>
      </dgm:t>
    </dgm:pt>
    <dgm:pt modelId="{FAF7B778-71E2-994F-9D3C-13802D8DE8F5}" type="parTrans" cxnId="{4677D42E-BBD8-2349-BAF8-83F5592E1794}">
      <dgm:prSet/>
      <dgm:spPr/>
      <dgm:t>
        <a:bodyPr/>
        <a:lstStyle/>
        <a:p>
          <a:endParaRPr lang="en-US"/>
        </a:p>
      </dgm:t>
    </dgm:pt>
    <dgm:pt modelId="{E906FF73-0790-B34E-A2B5-71EBE191FC77}" type="sibTrans" cxnId="{4677D42E-BBD8-2349-BAF8-83F5592E1794}">
      <dgm:prSet/>
      <dgm:spPr/>
      <dgm:t>
        <a:bodyPr/>
        <a:lstStyle/>
        <a:p>
          <a:endParaRPr lang="en-US"/>
        </a:p>
      </dgm:t>
    </dgm:pt>
    <dgm:pt modelId="{AD1DA9AD-E803-CF4C-9F9D-745BDC537CFE}" type="pres">
      <dgm:prSet presAssocID="{7B13F4EE-7D10-DD41-B07C-4241F7924867}" presName="Name0" presStyleCnt="0">
        <dgm:presLayoutVars>
          <dgm:dir/>
          <dgm:resizeHandles val="exact"/>
        </dgm:presLayoutVars>
      </dgm:prSet>
      <dgm:spPr/>
    </dgm:pt>
    <dgm:pt modelId="{D922F58D-B635-F14D-A7B0-F6371807DE43}" type="pres">
      <dgm:prSet presAssocID="{089281B8-1D5E-334A-A921-5425AAEB96AE}" presName="node" presStyleLbl="node1" presStyleIdx="0" presStyleCnt="2" custLinFactX="91325" custLinFactNeighborX="100000" custLinFactNeighborY="-46264">
        <dgm:presLayoutVars>
          <dgm:bulletEnabled val="1"/>
        </dgm:presLayoutVars>
      </dgm:prSet>
      <dgm:spPr/>
    </dgm:pt>
    <dgm:pt modelId="{2F146ECA-E547-3B4A-A33E-83CC028577F2}" type="pres">
      <dgm:prSet presAssocID="{F308D1D0-AC0A-AC41-8CDB-E4DC577760E9}" presName="sibTrans" presStyleLbl="sibTrans2D1" presStyleIdx="0" presStyleCnt="1" custAng="10800000"/>
      <dgm:spPr/>
    </dgm:pt>
    <dgm:pt modelId="{38CA54D7-5E68-5949-A108-806EB9ABFAE5}" type="pres">
      <dgm:prSet presAssocID="{F308D1D0-AC0A-AC41-8CDB-E4DC577760E9}" presName="connectorText" presStyleLbl="sibTrans2D1" presStyleIdx="0" presStyleCnt="1"/>
      <dgm:spPr/>
    </dgm:pt>
    <dgm:pt modelId="{536CC010-3CA8-CD44-BED7-E2E67E4A6B14}" type="pres">
      <dgm:prSet presAssocID="{6D4F9E33-4AF4-EE41-83FB-9E7502CB8AE1}" presName="node" presStyleLbl="node1" presStyleIdx="1" presStyleCnt="2" custLinFactX="-95517" custLinFactNeighborX="-100000" custLinFactNeighborY="-46264">
        <dgm:presLayoutVars>
          <dgm:bulletEnabled val="1"/>
        </dgm:presLayoutVars>
      </dgm:prSet>
      <dgm:spPr/>
    </dgm:pt>
  </dgm:ptLst>
  <dgm:cxnLst>
    <dgm:cxn modelId="{0D02A72B-D8C4-7740-9E36-FDFF694D791E}" type="presOf" srcId="{6D4F9E33-4AF4-EE41-83FB-9E7502CB8AE1}" destId="{536CC010-3CA8-CD44-BED7-E2E67E4A6B14}" srcOrd="0" destOrd="0" presId="urn:microsoft.com/office/officeart/2005/8/layout/process1"/>
    <dgm:cxn modelId="{4677D42E-BBD8-2349-BAF8-83F5592E1794}" srcId="{7B13F4EE-7D10-DD41-B07C-4241F7924867}" destId="{6D4F9E33-4AF4-EE41-83FB-9E7502CB8AE1}" srcOrd="1" destOrd="0" parTransId="{FAF7B778-71E2-994F-9D3C-13802D8DE8F5}" sibTransId="{E906FF73-0790-B34E-A2B5-71EBE191FC77}"/>
    <dgm:cxn modelId="{2C5EEB5D-1B6C-024C-921C-2DA4C5F53164}" type="presOf" srcId="{F308D1D0-AC0A-AC41-8CDB-E4DC577760E9}" destId="{38CA54D7-5E68-5949-A108-806EB9ABFAE5}" srcOrd="1" destOrd="0" presId="urn:microsoft.com/office/officeart/2005/8/layout/process1"/>
    <dgm:cxn modelId="{3E788187-53C4-9C46-85FD-C314878B1C40}" srcId="{7B13F4EE-7D10-DD41-B07C-4241F7924867}" destId="{089281B8-1D5E-334A-A921-5425AAEB96AE}" srcOrd="0" destOrd="0" parTransId="{E0980B7B-60AC-5E49-9B7D-344FC211FD30}" sibTransId="{F308D1D0-AC0A-AC41-8CDB-E4DC577760E9}"/>
    <dgm:cxn modelId="{CC6B00C4-72FE-5446-9BF1-F7020C8CC7A4}" type="presOf" srcId="{F308D1D0-AC0A-AC41-8CDB-E4DC577760E9}" destId="{2F146ECA-E547-3B4A-A33E-83CC028577F2}" srcOrd="0" destOrd="0" presId="urn:microsoft.com/office/officeart/2005/8/layout/process1"/>
    <dgm:cxn modelId="{46A756C7-B5E7-3347-BFDB-24CE64E01795}" type="presOf" srcId="{089281B8-1D5E-334A-A921-5425AAEB96AE}" destId="{D922F58D-B635-F14D-A7B0-F6371807DE43}" srcOrd="0" destOrd="0" presId="urn:microsoft.com/office/officeart/2005/8/layout/process1"/>
    <dgm:cxn modelId="{B90172E7-C1C6-914B-8491-EA8EE2DDBFCA}" type="presOf" srcId="{7B13F4EE-7D10-DD41-B07C-4241F7924867}" destId="{AD1DA9AD-E803-CF4C-9F9D-745BDC537CFE}" srcOrd="0" destOrd="0" presId="urn:microsoft.com/office/officeart/2005/8/layout/process1"/>
    <dgm:cxn modelId="{E3D1106A-24B6-7C47-AD4B-0AC2D4E779B8}" type="presParOf" srcId="{AD1DA9AD-E803-CF4C-9F9D-745BDC537CFE}" destId="{D922F58D-B635-F14D-A7B0-F6371807DE43}" srcOrd="0" destOrd="0" presId="urn:microsoft.com/office/officeart/2005/8/layout/process1"/>
    <dgm:cxn modelId="{61A94880-283A-BB41-B1E5-346C4C97CDDE}" type="presParOf" srcId="{AD1DA9AD-E803-CF4C-9F9D-745BDC537CFE}" destId="{2F146ECA-E547-3B4A-A33E-83CC028577F2}" srcOrd="1" destOrd="0" presId="urn:microsoft.com/office/officeart/2005/8/layout/process1"/>
    <dgm:cxn modelId="{87C04B06-7AC6-1D41-86B8-4E1162F1DA54}" type="presParOf" srcId="{2F146ECA-E547-3B4A-A33E-83CC028577F2}" destId="{38CA54D7-5E68-5949-A108-806EB9ABFAE5}" srcOrd="0" destOrd="0" presId="urn:microsoft.com/office/officeart/2005/8/layout/process1"/>
    <dgm:cxn modelId="{3FD55B29-2E99-124D-A4DD-BD464EF1B685}" type="presParOf" srcId="{AD1DA9AD-E803-CF4C-9F9D-745BDC537CFE}" destId="{536CC010-3CA8-CD44-BED7-E2E67E4A6B1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DD884E-63E6-1444-A88B-CD7D08E920B1}" type="doc">
      <dgm:prSet loTypeId="urn:microsoft.com/office/officeart/2005/8/layout/process5" loCatId="process" qsTypeId="urn:microsoft.com/office/officeart/2005/8/quickstyle/simple4" qsCatId="simple" csTypeId="urn:microsoft.com/office/officeart/2005/8/colors/accent1_2#12" csCatId="accent1" phldr="1"/>
      <dgm:spPr/>
      <dgm:t>
        <a:bodyPr/>
        <a:lstStyle/>
        <a:p>
          <a:endParaRPr lang="en-US"/>
        </a:p>
      </dgm:t>
    </dgm:pt>
    <dgm:pt modelId="{3835C9AF-C8B8-1C4B-9620-F1414EB1BBA6}">
      <dgm:prSet/>
      <dgm:spPr/>
      <dgm:t>
        <a:bodyPr/>
        <a:lstStyle/>
        <a:p>
          <a:pPr rtl="0"/>
          <a:r>
            <a:rPr lang="en-US" dirty="0"/>
            <a:t>Messages are sent to a shared data structure consisting of queues that can temporarily hold messages</a:t>
          </a:r>
        </a:p>
      </dgm:t>
    </dgm:pt>
    <dgm:pt modelId="{D30EA9A2-157A-A94A-B794-891764C3925E}" type="parTrans" cxnId="{7D7BC587-81CE-5B40-BBC5-50A1A3C512ED}">
      <dgm:prSet/>
      <dgm:spPr/>
      <dgm:t>
        <a:bodyPr/>
        <a:lstStyle/>
        <a:p>
          <a:endParaRPr lang="en-US"/>
        </a:p>
      </dgm:t>
    </dgm:pt>
    <dgm:pt modelId="{EF07625C-3D8A-134E-9342-F205810A8C9A}" type="sibTrans" cxnId="{7D7BC587-81CE-5B40-BBC5-50A1A3C512ED}">
      <dgm:prSet/>
      <dgm:spPr/>
      <dgm:t>
        <a:bodyPr/>
        <a:lstStyle/>
        <a:p>
          <a:endParaRPr lang="en-US"/>
        </a:p>
      </dgm:t>
    </dgm:pt>
    <dgm:pt modelId="{8B723089-3212-E34B-B778-BE7311279152}">
      <dgm:prSet custT="1"/>
      <dgm:spPr/>
      <dgm:t>
        <a:bodyPr/>
        <a:lstStyle/>
        <a:p>
          <a:pPr rtl="0"/>
          <a:r>
            <a:rPr lang="en-US" sz="2300" dirty="0"/>
            <a:t>Queues are referred to as </a:t>
          </a:r>
          <a:r>
            <a:rPr lang="en-US" sz="2300" i="1" dirty="0"/>
            <a:t>mailboxes</a:t>
          </a:r>
        </a:p>
      </dgm:t>
    </dgm:pt>
    <dgm:pt modelId="{E44D4AF3-D810-924E-AE2E-3B93991C0F5E}" type="parTrans" cxnId="{C9E23825-C7E2-7D4A-9B06-ABCD730A26DC}">
      <dgm:prSet/>
      <dgm:spPr/>
      <dgm:t>
        <a:bodyPr/>
        <a:lstStyle/>
        <a:p>
          <a:endParaRPr lang="en-US"/>
        </a:p>
      </dgm:t>
    </dgm:pt>
    <dgm:pt modelId="{92F3AE1F-7CF4-0E4E-AD92-CC9DDA51D05A}" type="sibTrans" cxnId="{C9E23825-C7E2-7D4A-9B06-ABCD730A26DC}">
      <dgm:prSet/>
      <dgm:spPr/>
      <dgm:t>
        <a:bodyPr/>
        <a:lstStyle/>
        <a:p>
          <a:endParaRPr lang="en-US"/>
        </a:p>
      </dgm:t>
    </dgm:pt>
    <dgm:pt modelId="{14800147-5EB0-A046-ACFA-A00F2E46BB2A}">
      <dgm:prSet/>
      <dgm:spPr/>
      <dgm:t>
        <a:bodyPr/>
        <a:lstStyle/>
        <a:p>
          <a:pPr rtl="0"/>
          <a:r>
            <a:rPr lang="en-US" dirty="0"/>
            <a:t>One process sends a message to the mailbox and the other process picks up the message from the mailbox</a:t>
          </a:r>
        </a:p>
      </dgm:t>
    </dgm:pt>
    <dgm:pt modelId="{FD0168C6-54B9-894A-94DF-8791D73DEE01}" type="parTrans" cxnId="{DCE40618-414B-D941-BDEA-4FE6C4DA8C16}">
      <dgm:prSet/>
      <dgm:spPr/>
      <dgm:t>
        <a:bodyPr/>
        <a:lstStyle/>
        <a:p>
          <a:endParaRPr lang="en-US"/>
        </a:p>
      </dgm:t>
    </dgm:pt>
    <dgm:pt modelId="{FD890C16-4CAC-9942-8041-EA6A38E243FC}" type="sibTrans" cxnId="{DCE40618-414B-D941-BDEA-4FE6C4DA8C16}">
      <dgm:prSet/>
      <dgm:spPr/>
      <dgm:t>
        <a:bodyPr/>
        <a:lstStyle/>
        <a:p>
          <a:endParaRPr lang="en-US"/>
        </a:p>
      </dgm:t>
    </dgm:pt>
    <dgm:pt modelId="{21E31C66-B428-6049-A452-5922E2FF8434}">
      <dgm:prSet custT="1"/>
      <dgm:spPr/>
      <dgm:t>
        <a:bodyPr/>
        <a:lstStyle/>
        <a:p>
          <a:pPr rtl="0"/>
          <a:r>
            <a:rPr lang="en-US" sz="2300" dirty="0"/>
            <a:t>Allows for greater flexibility in the use of messages</a:t>
          </a:r>
        </a:p>
      </dgm:t>
    </dgm:pt>
    <dgm:pt modelId="{78EE7C33-1D98-FA4D-A3A8-8923D09F5D92}" type="parTrans" cxnId="{EFD69319-FD92-A64A-9E47-7C1D1C292482}">
      <dgm:prSet/>
      <dgm:spPr/>
      <dgm:t>
        <a:bodyPr/>
        <a:lstStyle/>
        <a:p>
          <a:endParaRPr lang="en-US"/>
        </a:p>
      </dgm:t>
    </dgm:pt>
    <dgm:pt modelId="{22F50B58-7AB8-8249-B714-65DD4BF45937}" type="sibTrans" cxnId="{EFD69319-FD92-A64A-9E47-7C1D1C292482}">
      <dgm:prSet/>
      <dgm:spPr/>
      <dgm:t>
        <a:bodyPr/>
        <a:lstStyle/>
        <a:p>
          <a:endParaRPr lang="en-US"/>
        </a:p>
      </dgm:t>
    </dgm:pt>
    <dgm:pt modelId="{ADB7CF85-0D40-EA4C-933F-CAFE371BFBC7}" type="pres">
      <dgm:prSet presAssocID="{A4DD884E-63E6-1444-A88B-CD7D08E920B1}" presName="diagram" presStyleCnt="0">
        <dgm:presLayoutVars>
          <dgm:dir/>
          <dgm:resizeHandles val="exact"/>
        </dgm:presLayoutVars>
      </dgm:prSet>
      <dgm:spPr/>
    </dgm:pt>
    <dgm:pt modelId="{8AD35B85-3272-3842-B975-0D28FA12B9EA}" type="pres">
      <dgm:prSet presAssocID="{3835C9AF-C8B8-1C4B-9620-F1414EB1BBA6}" presName="node" presStyleLbl="node1" presStyleIdx="0" presStyleCnt="4" custScaleX="117226">
        <dgm:presLayoutVars>
          <dgm:bulletEnabled val="1"/>
        </dgm:presLayoutVars>
      </dgm:prSet>
      <dgm:spPr/>
    </dgm:pt>
    <dgm:pt modelId="{FD726207-BDF7-F648-8A1D-4792344EE082}" type="pres">
      <dgm:prSet presAssocID="{EF07625C-3D8A-134E-9342-F205810A8C9A}" presName="sibTrans" presStyleLbl="sibTrans2D1" presStyleIdx="0" presStyleCnt="3"/>
      <dgm:spPr/>
    </dgm:pt>
    <dgm:pt modelId="{81E6D9A4-117C-BD4B-B9E4-DA7B085265F8}" type="pres">
      <dgm:prSet presAssocID="{EF07625C-3D8A-134E-9342-F205810A8C9A}" presName="connectorText" presStyleLbl="sibTrans2D1" presStyleIdx="0" presStyleCnt="3"/>
      <dgm:spPr/>
    </dgm:pt>
    <dgm:pt modelId="{42A3B1B7-2198-FC48-81A1-C2AC20C0214A}" type="pres">
      <dgm:prSet presAssocID="{8B723089-3212-E34B-B778-BE7311279152}" presName="node" presStyleLbl="node1" presStyleIdx="1" presStyleCnt="4">
        <dgm:presLayoutVars>
          <dgm:bulletEnabled val="1"/>
        </dgm:presLayoutVars>
      </dgm:prSet>
      <dgm:spPr/>
    </dgm:pt>
    <dgm:pt modelId="{7DC9C592-1D86-434A-96C8-545A7F4FECE4}" type="pres">
      <dgm:prSet presAssocID="{92F3AE1F-7CF4-0E4E-AD92-CC9DDA51D05A}" presName="sibTrans" presStyleLbl="sibTrans2D1" presStyleIdx="1" presStyleCnt="3" custAng="21403044"/>
      <dgm:spPr/>
    </dgm:pt>
    <dgm:pt modelId="{86F2A8CF-41AF-864D-8642-88310B73908A}" type="pres">
      <dgm:prSet presAssocID="{92F3AE1F-7CF4-0E4E-AD92-CC9DDA51D05A}" presName="connectorText" presStyleLbl="sibTrans2D1" presStyleIdx="1" presStyleCnt="3"/>
      <dgm:spPr/>
    </dgm:pt>
    <dgm:pt modelId="{E66579B5-8437-6E47-9E7B-772C542E5672}" type="pres">
      <dgm:prSet presAssocID="{14800147-5EB0-A046-ACFA-A00F2E46BB2A}" presName="node" presStyleLbl="node1" presStyleIdx="2" presStyleCnt="4" custScaleX="111471">
        <dgm:presLayoutVars>
          <dgm:bulletEnabled val="1"/>
        </dgm:presLayoutVars>
      </dgm:prSet>
      <dgm:spPr/>
    </dgm:pt>
    <dgm:pt modelId="{8C5B34E6-1EBB-5344-9E86-EF1BC7524739}" type="pres">
      <dgm:prSet presAssocID="{FD890C16-4CAC-9942-8041-EA6A38E243FC}" presName="sibTrans" presStyleLbl="sibTrans2D1" presStyleIdx="2" presStyleCnt="3"/>
      <dgm:spPr/>
    </dgm:pt>
    <dgm:pt modelId="{8FAC8C4F-DA4A-1C4E-8167-DD69A5077BC0}" type="pres">
      <dgm:prSet presAssocID="{FD890C16-4CAC-9942-8041-EA6A38E243FC}" presName="connectorText" presStyleLbl="sibTrans2D1" presStyleIdx="2" presStyleCnt="3"/>
      <dgm:spPr/>
    </dgm:pt>
    <dgm:pt modelId="{B17C5E11-C218-7B41-92DA-A351214BBDBE}" type="pres">
      <dgm:prSet presAssocID="{21E31C66-B428-6049-A452-5922E2FF8434}" presName="node" presStyleLbl="node1" presStyleIdx="3" presStyleCnt="4">
        <dgm:presLayoutVars>
          <dgm:bulletEnabled val="1"/>
        </dgm:presLayoutVars>
      </dgm:prSet>
      <dgm:spPr/>
    </dgm:pt>
  </dgm:ptLst>
  <dgm:cxnLst>
    <dgm:cxn modelId="{DCE40618-414B-D941-BDEA-4FE6C4DA8C16}" srcId="{A4DD884E-63E6-1444-A88B-CD7D08E920B1}" destId="{14800147-5EB0-A046-ACFA-A00F2E46BB2A}" srcOrd="2" destOrd="0" parTransId="{FD0168C6-54B9-894A-94DF-8791D73DEE01}" sibTransId="{FD890C16-4CAC-9942-8041-EA6A38E243FC}"/>
    <dgm:cxn modelId="{EFD69319-FD92-A64A-9E47-7C1D1C292482}" srcId="{A4DD884E-63E6-1444-A88B-CD7D08E920B1}" destId="{21E31C66-B428-6049-A452-5922E2FF8434}" srcOrd="3" destOrd="0" parTransId="{78EE7C33-1D98-FA4D-A3A8-8923D09F5D92}" sibTransId="{22F50B58-7AB8-8249-B714-65DD4BF45937}"/>
    <dgm:cxn modelId="{C9E23825-C7E2-7D4A-9B06-ABCD730A26DC}" srcId="{A4DD884E-63E6-1444-A88B-CD7D08E920B1}" destId="{8B723089-3212-E34B-B778-BE7311279152}" srcOrd="1" destOrd="0" parTransId="{E44D4AF3-D810-924E-AE2E-3B93991C0F5E}" sibTransId="{92F3AE1F-7CF4-0E4E-AD92-CC9DDA51D05A}"/>
    <dgm:cxn modelId="{2E23B82C-0D98-8645-ACC5-C584CB63A133}" type="presOf" srcId="{EF07625C-3D8A-134E-9342-F205810A8C9A}" destId="{FD726207-BDF7-F648-8A1D-4792344EE082}" srcOrd="0" destOrd="0" presId="urn:microsoft.com/office/officeart/2005/8/layout/process5"/>
    <dgm:cxn modelId="{4AE96B34-331C-F648-A8C2-C3C40CE83E5F}" type="presOf" srcId="{3835C9AF-C8B8-1C4B-9620-F1414EB1BBA6}" destId="{8AD35B85-3272-3842-B975-0D28FA12B9EA}" srcOrd="0" destOrd="0" presId="urn:microsoft.com/office/officeart/2005/8/layout/process5"/>
    <dgm:cxn modelId="{91C67C48-2B3B-FF41-883C-65463BB1F137}" type="presOf" srcId="{FD890C16-4CAC-9942-8041-EA6A38E243FC}" destId="{8FAC8C4F-DA4A-1C4E-8167-DD69A5077BC0}" srcOrd="1" destOrd="0" presId="urn:microsoft.com/office/officeart/2005/8/layout/process5"/>
    <dgm:cxn modelId="{BCCD5555-590D-8844-9955-982D6C094CA0}" type="presOf" srcId="{A4DD884E-63E6-1444-A88B-CD7D08E920B1}" destId="{ADB7CF85-0D40-EA4C-933F-CAFE371BFBC7}" srcOrd="0" destOrd="0" presId="urn:microsoft.com/office/officeart/2005/8/layout/process5"/>
    <dgm:cxn modelId="{E453625A-F952-F942-B4CD-D02B745CE88B}" type="presOf" srcId="{92F3AE1F-7CF4-0E4E-AD92-CC9DDA51D05A}" destId="{7DC9C592-1D86-434A-96C8-545A7F4FECE4}" srcOrd="0" destOrd="0" presId="urn:microsoft.com/office/officeart/2005/8/layout/process5"/>
    <dgm:cxn modelId="{7D7BC587-81CE-5B40-BBC5-50A1A3C512ED}" srcId="{A4DD884E-63E6-1444-A88B-CD7D08E920B1}" destId="{3835C9AF-C8B8-1C4B-9620-F1414EB1BBA6}" srcOrd="0" destOrd="0" parTransId="{D30EA9A2-157A-A94A-B794-891764C3925E}" sibTransId="{EF07625C-3D8A-134E-9342-F205810A8C9A}"/>
    <dgm:cxn modelId="{46182992-57AB-B94F-8102-A63620C4ED09}" type="presOf" srcId="{14800147-5EB0-A046-ACFA-A00F2E46BB2A}" destId="{E66579B5-8437-6E47-9E7B-772C542E5672}" srcOrd="0" destOrd="0" presId="urn:microsoft.com/office/officeart/2005/8/layout/process5"/>
    <dgm:cxn modelId="{4FACF59C-3EB4-6D43-BE20-2027FCF72A16}" type="presOf" srcId="{8B723089-3212-E34B-B778-BE7311279152}" destId="{42A3B1B7-2198-FC48-81A1-C2AC20C0214A}" srcOrd="0" destOrd="0" presId="urn:microsoft.com/office/officeart/2005/8/layout/process5"/>
    <dgm:cxn modelId="{DE5A05B8-C8DD-644D-8544-6EDDBAD76462}" type="presOf" srcId="{92F3AE1F-7CF4-0E4E-AD92-CC9DDA51D05A}" destId="{86F2A8CF-41AF-864D-8642-88310B73908A}" srcOrd="1" destOrd="0" presId="urn:microsoft.com/office/officeart/2005/8/layout/process5"/>
    <dgm:cxn modelId="{E10B43DA-15B4-7F4E-9C06-FE93E04BBA66}" type="presOf" srcId="{EF07625C-3D8A-134E-9342-F205810A8C9A}" destId="{81E6D9A4-117C-BD4B-B9E4-DA7B085265F8}" srcOrd="1" destOrd="0" presId="urn:microsoft.com/office/officeart/2005/8/layout/process5"/>
    <dgm:cxn modelId="{C55A86E9-2ED7-AC49-80EE-929FFB47E1CB}" type="presOf" srcId="{FD890C16-4CAC-9942-8041-EA6A38E243FC}" destId="{8C5B34E6-1EBB-5344-9E86-EF1BC7524739}" srcOrd="0" destOrd="0" presId="urn:microsoft.com/office/officeart/2005/8/layout/process5"/>
    <dgm:cxn modelId="{0AC82CF3-5775-2743-B725-D9A3F3D82F65}" type="presOf" srcId="{21E31C66-B428-6049-A452-5922E2FF8434}" destId="{B17C5E11-C218-7B41-92DA-A351214BBDBE}" srcOrd="0" destOrd="0" presId="urn:microsoft.com/office/officeart/2005/8/layout/process5"/>
    <dgm:cxn modelId="{762E6213-13C2-8940-AE6E-D610CFB65AEA}" type="presParOf" srcId="{ADB7CF85-0D40-EA4C-933F-CAFE371BFBC7}" destId="{8AD35B85-3272-3842-B975-0D28FA12B9EA}" srcOrd="0" destOrd="0" presId="urn:microsoft.com/office/officeart/2005/8/layout/process5"/>
    <dgm:cxn modelId="{A0D1FFE8-E99D-634D-AE7A-82F62FC1F7C4}" type="presParOf" srcId="{ADB7CF85-0D40-EA4C-933F-CAFE371BFBC7}" destId="{FD726207-BDF7-F648-8A1D-4792344EE082}" srcOrd="1" destOrd="0" presId="urn:microsoft.com/office/officeart/2005/8/layout/process5"/>
    <dgm:cxn modelId="{B8A21F83-ABA0-F54C-8467-5010F15B19CE}" type="presParOf" srcId="{FD726207-BDF7-F648-8A1D-4792344EE082}" destId="{81E6D9A4-117C-BD4B-B9E4-DA7B085265F8}" srcOrd="0" destOrd="0" presId="urn:microsoft.com/office/officeart/2005/8/layout/process5"/>
    <dgm:cxn modelId="{407504D7-6A5B-4843-8EBD-AD6550F1C5B0}" type="presParOf" srcId="{ADB7CF85-0D40-EA4C-933F-CAFE371BFBC7}" destId="{42A3B1B7-2198-FC48-81A1-C2AC20C0214A}" srcOrd="2" destOrd="0" presId="urn:microsoft.com/office/officeart/2005/8/layout/process5"/>
    <dgm:cxn modelId="{90BB1221-F913-F645-9B81-5E9AA3A95E14}" type="presParOf" srcId="{ADB7CF85-0D40-EA4C-933F-CAFE371BFBC7}" destId="{7DC9C592-1D86-434A-96C8-545A7F4FECE4}" srcOrd="3" destOrd="0" presId="urn:microsoft.com/office/officeart/2005/8/layout/process5"/>
    <dgm:cxn modelId="{4B7A9356-EAFF-F94A-9351-2D631F4F4D31}" type="presParOf" srcId="{7DC9C592-1D86-434A-96C8-545A7F4FECE4}" destId="{86F2A8CF-41AF-864D-8642-88310B73908A}" srcOrd="0" destOrd="0" presId="urn:microsoft.com/office/officeart/2005/8/layout/process5"/>
    <dgm:cxn modelId="{8683AB3C-4D68-1C4F-B5E3-819A5E47A7B7}" type="presParOf" srcId="{ADB7CF85-0D40-EA4C-933F-CAFE371BFBC7}" destId="{E66579B5-8437-6E47-9E7B-772C542E5672}" srcOrd="4" destOrd="0" presId="urn:microsoft.com/office/officeart/2005/8/layout/process5"/>
    <dgm:cxn modelId="{407536AF-E113-DA42-92FF-DB781E358574}" type="presParOf" srcId="{ADB7CF85-0D40-EA4C-933F-CAFE371BFBC7}" destId="{8C5B34E6-1EBB-5344-9E86-EF1BC7524739}" srcOrd="5" destOrd="0" presId="urn:microsoft.com/office/officeart/2005/8/layout/process5"/>
    <dgm:cxn modelId="{34DA6F0F-D8AC-3B48-9379-4A595440A83D}" type="presParOf" srcId="{8C5B34E6-1EBB-5344-9E86-EF1BC7524739}" destId="{8FAC8C4F-DA4A-1C4E-8167-DD69A5077BC0}" srcOrd="0" destOrd="0" presId="urn:microsoft.com/office/officeart/2005/8/layout/process5"/>
    <dgm:cxn modelId="{CA26D5DF-FE97-9C48-831C-061E0989DB4A}" type="presParOf" srcId="{ADB7CF85-0D40-EA4C-933F-CAFE371BFBC7}" destId="{B17C5E11-C218-7B41-92DA-A351214BBDB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3E3335-8FA7-D447-A971-ED743EABA84D}" type="doc">
      <dgm:prSet loTypeId="urn:microsoft.com/office/officeart/2005/8/layout/vList2" loCatId="list" qsTypeId="urn:microsoft.com/office/officeart/2005/8/quickstyle/simple4" qsCatId="simple" csTypeId="urn:microsoft.com/office/officeart/2005/8/colors/accent1_2#13" csCatId="accent1" phldr="1"/>
      <dgm:spPr/>
      <dgm:t>
        <a:bodyPr/>
        <a:lstStyle/>
        <a:p>
          <a:endParaRPr lang="en-US"/>
        </a:p>
      </dgm:t>
    </dgm:pt>
    <dgm:pt modelId="{F5471D39-D60F-A344-8BC5-A060A714B72C}">
      <dgm:prSet custT="1"/>
      <dgm:spPr>
        <a:blipFill rotWithShape="0">
          <a:blip xmlns:r="http://schemas.openxmlformats.org/officeDocument/2006/relationships" r:embed="rId1"/>
          <a:tile tx="0" ty="0" sx="100000" sy="100000" flip="none" algn="tl"/>
        </a:blipFill>
      </dgm:spPr>
      <dgm:t>
        <a:bodyPr/>
        <a:lstStyle/>
        <a:p>
          <a:pPr rtl="0"/>
          <a:r>
            <a:rPr lang="en-NZ" sz="2800" b="1" i="0" dirty="0">
              <a:solidFill>
                <a:schemeClr val="tx2">
                  <a:lumMod val="75000"/>
                </a:schemeClr>
              </a:solidFill>
            </a:rPr>
            <a:t>Messages</a:t>
          </a:r>
          <a:endParaRPr lang="en-US" sz="2800" b="1" i="0" dirty="0">
            <a:solidFill>
              <a:schemeClr val="tx2">
                <a:lumMod val="75000"/>
              </a:schemeClr>
            </a:solidFill>
          </a:endParaRPr>
        </a:p>
      </dgm:t>
    </dgm:pt>
    <dgm:pt modelId="{E70DA4A0-46F9-6247-8BA6-EE0D87215171}" type="parTrans" cxnId="{8AFE58B8-55E0-1D47-98E2-E9713A985342}">
      <dgm:prSet/>
      <dgm:spPr/>
      <dgm:t>
        <a:bodyPr/>
        <a:lstStyle/>
        <a:p>
          <a:endParaRPr lang="en-US"/>
        </a:p>
      </dgm:t>
    </dgm:pt>
    <dgm:pt modelId="{9CEC6DB9-C883-6E4A-82BE-E62AA6ED6CA6}" type="sibTrans" cxnId="{8AFE58B8-55E0-1D47-98E2-E9713A985342}">
      <dgm:prSet/>
      <dgm:spPr/>
      <dgm:t>
        <a:bodyPr/>
        <a:lstStyle/>
        <a:p>
          <a:endParaRPr lang="en-US"/>
        </a:p>
      </dgm:t>
    </dgm:pt>
    <dgm:pt modelId="{1AF09498-8AA9-C74F-8679-9571AB5EB973}">
      <dgm:prSet phldrT="[Text]" custT="1"/>
      <dgm:spPr>
        <a:blipFill rotWithShape="0">
          <a:blip xmlns:r="http://schemas.openxmlformats.org/officeDocument/2006/relationships" r:embed="rId1"/>
          <a:tile tx="0" ty="0" sx="100000" sy="100000" flip="none" algn="tl"/>
        </a:blipFill>
      </dgm:spPr>
      <dgm:t>
        <a:bodyPr/>
        <a:lstStyle/>
        <a:p>
          <a:pPr rtl="0"/>
          <a:r>
            <a:rPr lang="en-NZ" sz="2800" b="1" i="0" dirty="0">
              <a:solidFill>
                <a:schemeClr val="accent2">
                  <a:lumMod val="50000"/>
                </a:schemeClr>
              </a:solidFill>
            </a:rPr>
            <a:t>Operating system themes are:</a:t>
          </a:r>
          <a:endParaRPr lang="en-US" sz="2800" b="1" i="0" dirty="0">
            <a:solidFill>
              <a:schemeClr val="accent2">
                <a:lumMod val="50000"/>
              </a:schemeClr>
            </a:solidFill>
          </a:endParaRPr>
        </a:p>
      </dgm:t>
    </dgm:pt>
    <dgm:pt modelId="{5E20C15E-9D90-C849-B2B0-DBB92576BBE1}" type="parTrans" cxnId="{0626176F-02C4-5448-81FC-AB4DB69C789B}">
      <dgm:prSet/>
      <dgm:spPr/>
      <dgm:t>
        <a:bodyPr/>
        <a:lstStyle/>
        <a:p>
          <a:endParaRPr lang="en-US"/>
        </a:p>
      </dgm:t>
    </dgm:pt>
    <dgm:pt modelId="{4AC886B7-F3A7-FA4F-B9F4-7413D1FABA0B}" type="sibTrans" cxnId="{0626176F-02C4-5448-81FC-AB4DB69C789B}">
      <dgm:prSet/>
      <dgm:spPr/>
      <dgm:t>
        <a:bodyPr/>
        <a:lstStyle/>
        <a:p>
          <a:endParaRPr lang="en-US"/>
        </a:p>
      </dgm:t>
    </dgm:pt>
    <dgm:pt modelId="{C075402F-6A01-804D-B405-91AFAC7C57D5}">
      <dgm:prSet phldrT="[Text]" custT="1"/>
      <dgm:spPr>
        <a:blipFill rotWithShape="0">
          <a:blip xmlns:r="http://schemas.openxmlformats.org/officeDocument/2006/relationships" r:embed="rId1"/>
          <a:tile tx="0" ty="0" sx="100000" sy="100000" flip="none" algn="tl"/>
        </a:blipFill>
      </dgm:spPr>
      <dgm:t>
        <a:bodyPr/>
        <a:lstStyle/>
        <a:p>
          <a:pPr rtl="0"/>
          <a:r>
            <a:rPr lang="en-NZ" sz="2800" b="1" i="0" dirty="0">
              <a:solidFill>
                <a:schemeClr val="tx2">
                  <a:lumMod val="75000"/>
                </a:schemeClr>
              </a:solidFill>
            </a:rPr>
            <a:t>Mutual Exclusion</a:t>
          </a:r>
          <a:endParaRPr lang="en-US" sz="2800" b="1" i="0" dirty="0">
            <a:solidFill>
              <a:schemeClr val="tx2">
                <a:lumMod val="75000"/>
              </a:schemeClr>
            </a:solidFill>
          </a:endParaRPr>
        </a:p>
      </dgm:t>
    </dgm:pt>
    <dgm:pt modelId="{23E5F9CC-4E09-2541-A1ED-DE78E2D2DC39}" type="parTrans" cxnId="{F9B38CB9-B3E0-7247-A181-2EBDB7E37DF3}">
      <dgm:prSet/>
      <dgm:spPr/>
      <dgm:t>
        <a:bodyPr/>
        <a:lstStyle/>
        <a:p>
          <a:endParaRPr lang="en-US"/>
        </a:p>
      </dgm:t>
    </dgm:pt>
    <dgm:pt modelId="{A55C3B22-2887-8A4A-877E-7734EF315532}" type="sibTrans" cxnId="{F9B38CB9-B3E0-7247-A181-2EBDB7E37DF3}">
      <dgm:prSet/>
      <dgm:spPr/>
      <dgm:t>
        <a:bodyPr/>
        <a:lstStyle/>
        <a:p>
          <a:endParaRPr lang="en-US"/>
        </a:p>
      </dgm:t>
    </dgm:pt>
    <dgm:pt modelId="{62FA935C-B9C3-6C41-95D0-88D5B0C66235}">
      <dgm:prSet custT="1"/>
      <dgm:spPr/>
      <dgm:t>
        <a:bodyPr/>
        <a:lstStyle/>
        <a:p>
          <a:pPr rtl="0"/>
          <a:r>
            <a:rPr lang="en-US" sz="2000" dirty="0"/>
            <a:t>Useful for the enforcement of mutual exclusion discipline</a:t>
          </a:r>
        </a:p>
      </dgm:t>
    </dgm:pt>
    <dgm:pt modelId="{20DA2353-6B53-4D4E-8EFE-74354D286F46}" type="parTrans" cxnId="{A0672A68-DAD6-5C45-B6CC-513237C2A5DB}">
      <dgm:prSet/>
      <dgm:spPr/>
      <dgm:t>
        <a:bodyPr/>
        <a:lstStyle/>
        <a:p>
          <a:endParaRPr lang="en-US"/>
        </a:p>
      </dgm:t>
    </dgm:pt>
    <dgm:pt modelId="{D02B32B4-66BC-974C-9232-2B07E10646D2}" type="sibTrans" cxnId="{A0672A68-DAD6-5C45-B6CC-513237C2A5DB}">
      <dgm:prSet/>
      <dgm:spPr/>
      <dgm:t>
        <a:bodyPr/>
        <a:lstStyle/>
        <a:p>
          <a:endParaRPr lang="en-US"/>
        </a:p>
      </dgm:t>
    </dgm:pt>
    <dgm:pt modelId="{07DF5946-F56F-B341-8A03-848318306C40}">
      <dgm:prSet custT="1"/>
      <dgm:spPr/>
      <dgm:t>
        <a:bodyPr/>
        <a:lstStyle/>
        <a:p>
          <a:r>
            <a:rPr lang="en-NZ" sz="2000" dirty="0"/>
            <a:t>Multiprogramming, multiprocessing, distributed processing</a:t>
          </a:r>
        </a:p>
      </dgm:t>
    </dgm:pt>
    <dgm:pt modelId="{4672F033-A4AB-E84F-BACA-6D394ED89C12}" type="parTrans" cxnId="{1B0B7AAF-6909-D84F-B41D-81FEA7DD3E5C}">
      <dgm:prSet/>
      <dgm:spPr/>
      <dgm:t>
        <a:bodyPr/>
        <a:lstStyle/>
        <a:p>
          <a:endParaRPr lang="en-US"/>
        </a:p>
      </dgm:t>
    </dgm:pt>
    <dgm:pt modelId="{F5E67D90-CAE0-7541-8B21-75DD2FB6B657}" type="sibTrans" cxnId="{1B0B7AAF-6909-D84F-B41D-81FEA7DD3E5C}">
      <dgm:prSet/>
      <dgm:spPr/>
      <dgm:t>
        <a:bodyPr/>
        <a:lstStyle/>
        <a:p>
          <a:endParaRPr lang="en-US"/>
        </a:p>
      </dgm:t>
    </dgm:pt>
    <dgm:pt modelId="{7FC1A1E5-F337-3847-841F-3EC88C4E77D4}">
      <dgm:prSet custT="1"/>
      <dgm:spPr/>
      <dgm:t>
        <a:bodyPr/>
        <a:lstStyle/>
        <a:p>
          <a:r>
            <a:rPr lang="en-NZ" sz="2000" dirty="0"/>
            <a:t>Fundamental to these themes is concurrency</a:t>
          </a:r>
        </a:p>
      </dgm:t>
    </dgm:pt>
    <dgm:pt modelId="{C030CE38-31F9-8145-866E-0899317A2953}" type="parTrans" cxnId="{37FB0EFD-CB52-0F47-B614-89A68C414B6D}">
      <dgm:prSet/>
      <dgm:spPr/>
      <dgm:t>
        <a:bodyPr/>
        <a:lstStyle/>
        <a:p>
          <a:endParaRPr lang="en-US"/>
        </a:p>
      </dgm:t>
    </dgm:pt>
    <dgm:pt modelId="{7CB6F66F-180C-D047-A8B5-84108DC64D11}" type="sibTrans" cxnId="{37FB0EFD-CB52-0F47-B614-89A68C414B6D}">
      <dgm:prSet/>
      <dgm:spPr/>
      <dgm:t>
        <a:bodyPr/>
        <a:lstStyle/>
        <a:p>
          <a:endParaRPr lang="en-US"/>
        </a:p>
      </dgm:t>
    </dgm:pt>
    <dgm:pt modelId="{23E83D9E-9CE4-8C40-A2B8-2F93A3D9901C}">
      <dgm:prSet custT="1"/>
      <dgm:spPr/>
      <dgm:t>
        <a:bodyPr/>
        <a:lstStyle/>
        <a:p>
          <a:r>
            <a:rPr lang="en-NZ" sz="2000" dirty="0"/>
            <a:t>issues of conflict resolution and cooperation arise</a:t>
          </a:r>
        </a:p>
      </dgm:t>
    </dgm:pt>
    <dgm:pt modelId="{4BC83EAC-48AB-F94F-8CAE-FF1B3845EC03}" type="parTrans" cxnId="{50484013-7407-6247-9DC0-16CA53A77A3C}">
      <dgm:prSet/>
      <dgm:spPr/>
      <dgm:t>
        <a:bodyPr/>
        <a:lstStyle/>
        <a:p>
          <a:endParaRPr lang="en-US"/>
        </a:p>
      </dgm:t>
    </dgm:pt>
    <dgm:pt modelId="{CCC75EE4-82D6-CF42-A444-E5E8619109EA}" type="sibTrans" cxnId="{50484013-7407-6247-9DC0-16CA53A77A3C}">
      <dgm:prSet/>
      <dgm:spPr/>
      <dgm:t>
        <a:bodyPr/>
        <a:lstStyle/>
        <a:p>
          <a:endParaRPr lang="en-US"/>
        </a:p>
      </dgm:t>
    </dgm:pt>
    <dgm:pt modelId="{5F763A14-CC6B-974C-9364-A2685156575D}">
      <dgm:prSet custT="1"/>
      <dgm:spPr/>
      <dgm:t>
        <a:bodyPr/>
        <a:lstStyle/>
        <a:p>
          <a:r>
            <a:rPr lang="en-NZ" sz="2000" dirty="0"/>
            <a:t>Condition in which there is a set of </a:t>
          </a:r>
          <a:r>
            <a:rPr lang="en-NZ" sz="2000"/>
            <a:t>concurrent processes, </a:t>
          </a:r>
          <a:r>
            <a:rPr lang="en-NZ" sz="2000" dirty="0"/>
            <a:t>only one of which is able to access a given resource or perform a given function at any time</a:t>
          </a:r>
        </a:p>
      </dgm:t>
    </dgm:pt>
    <dgm:pt modelId="{777EC8A3-BB7D-DD4A-BA1B-75EA0D2AAC5A}" type="parTrans" cxnId="{13AEC825-41CD-2344-BB83-737D9E29345A}">
      <dgm:prSet/>
      <dgm:spPr/>
      <dgm:t>
        <a:bodyPr/>
        <a:lstStyle/>
        <a:p>
          <a:endParaRPr lang="en-US"/>
        </a:p>
      </dgm:t>
    </dgm:pt>
    <dgm:pt modelId="{4305BA5D-57D0-5C46-B34C-206F07F96A69}" type="sibTrans" cxnId="{13AEC825-41CD-2344-BB83-737D9E29345A}">
      <dgm:prSet/>
      <dgm:spPr/>
      <dgm:t>
        <a:bodyPr/>
        <a:lstStyle/>
        <a:p>
          <a:endParaRPr lang="en-US"/>
        </a:p>
      </dgm:t>
    </dgm:pt>
    <dgm:pt modelId="{B5782AC7-1F34-A546-BB4B-7C4B462701F5}">
      <dgm:prSet custT="1"/>
      <dgm:spPr/>
      <dgm:t>
        <a:bodyPr/>
        <a:lstStyle/>
        <a:p>
          <a:r>
            <a:rPr lang="en-NZ" sz="2000" dirty="0"/>
            <a:t>One approach involves the use of special purpose machine instructions</a:t>
          </a:r>
        </a:p>
      </dgm:t>
    </dgm:pt>
    <dgm:pt modelId="{9E200E9D-AC29-294B-A768-E43CFC6FFC48}" type="parTrans" cxnId="{FDE1CDAF-0C8F-F543-BBD9-DBB591D85A85}">
      <dgm:prSet/>
      <dgm:spPr/>
      <dgm:t>
        <a:bodyPr/>
        <a:lstStyle/>
        <a:p>
          <a:endParaRPr lang="en-US"/>
        </a:p>
      </dgm:t>
    </dgm:pt>
    <dgm:pt modelId="{75B85CCE-5547-2E4B-9696-572D57DC5DD8}" type="sibTrans" cxnId="{FDE1CDAF-0C8F-F543-BBD9-DBB591D85A85}">
      <dgm:prSet/>
      <dgm:spPr/>
      <dgm:t>
        <a:bodyPr/>
        <a:lstStyle/>
        <a:p>
          <a:endParaRPr lang="en-US"/>
        </a:p>
      </dgm:t>
    </dgm:pt>
    <dgm:pt modelId="{BADF326F-E2B4-5A47-9BE5-EA189C22DAFC}">
      <dgm:prSet phldrT="[Text]" custT="1"/>
      <dgm:spPr>
        <a:blipFill rotWithShape="0">
          <a:blip xmlns:r="http://schemas.openxmlformats.org/officeDocument/2006/relationships" r:embed="rId1"/>
          <a:tile tx="0" ty="0" sx="100000" sy="100000" flip="none" algn="tl"/>
        </a:blipFill>
      </dgm:spPr>
      <dgm:t>
        <a:bodyPr/>
        <a:lstStyle/>
        <a:p>
          <a:pPr rtl="0"/>
          <a:r>
            <a:rPr lang="en-NZ" sz="2800" b="1" i="0" dirty="0">
              <a:solidFill>
                <a:schemeClr val="accent2">
                  <a:lumMod val="50000"/>
                </a:schemeClr>
              </a:solidFill>
            </a:rPr>
            <a:t>Semaphores</a:t>
          </a:r>
        </a:p>
      </dgm:t>
    </dgm:pt>
    <dgm:pt modelId="{32B21245-F900-D649-88C9-DAA3B717CB0E}" type="parTrans" cxnId="{58B5F7D6-CA19-BE44-83DD-D2718CBFAC5B}">
      <dgm:prSet/>
      <dgm:spPr/>
      <dgm:t>
        <a:bodyPr/>
        <a:lstStyle/>
        <a:p>
          <a:endParaRPr lang="en-US"/>
        </a:p>
      </dgm:t>
    </dgm:pt>
    <dgm:pt modelId="{105C21D2-FF88-C244-AA61-4020DB956444}" type="sibTrans" cxnId="{58B5F7D6-CA19-BE44-83DD-D2718CBFAC5B}">
      <dgm:prSet/>
      <dgm:spPr/>
      <dgm:t>
        <a:bodyPr/>
        <a:lstStyle/>
        <a:p>
          <a:endParaRPr lang="en-US"/>
        </a:p>
      </dgm:t>
    </dgm:pt>
    <dgm:pt modelId="{6B4AD971-24D1-3C46-BA23-0C3862D3CFA7}">
      <dgm:prSet custT="1"/>
      <dgm:spPr/>
      <dgm:t>
        <a:bodyPr/>
        <a:lstStyle/>
        <a:p>
          <a:r>
            <a:rPr lang="en-NZ" sz="2000" dirty="0"/>
            <a:t>Used for signaling among processes and can be readily used to enforce a mutual exclusion discipline</a:t>
          </a:r>
        </a:p>
      </dgm:t>
    </dgm:pt>
    <dgm:pt modelId="{3C8F744D-B623-BA45-9166-635FD3A29322}" type="parTrans" cxnId="{0F721008-BF64-9740-BC9D-34D5A9D6AF3E}">
      <dgm:prSet/>
      <dgm:spPr/>
      <dgm:t>
        <a:bodyPr/>
        <a:lstStyle/>
        <a:p>
          <a:endParaRPr lang="en-US"/>
        </a:p>
      </dgm:t>
    </dgm:pt>
    <dgm:pt modelId="{D4ECE38E-C5AA-DD41-BA4F-E56DD143CE3B}" type="sibTrans" cxnId="{0F721008-BF64-9740-BC9D-34D5A9D6AF3E}">
      <dgm:prSet/>
      <dgm:spPr/>
      <dgm:t>
        <a:bodyPr/>
        <a:lstStyle/>
        <a:p>
          <a:endParaRPr lang="en-US"/>
        </a:p>
      </dgm:t>
    </dgm:pt>
    <dgm:pt modelId="{96AB59AE-BFA6-1D48-8A36-F2BAF205148C}" type="pres">
      <dgm:prSet presAssocID="{3D3E3335-8FA7-D447-A971-ED743EABA84D}" presName="linear" presStyleCnt="0">
        <dgm:presLayoutVars>
          <dgm:animLvl val="lvl"/>
          <dgm:resizeHandles val="exact"/>
        </dgm:presLayoutVars>
      </dgm:prSet>
      <dgm:spPr/>
    </dgm:pt>
    <dgm:pt modelId="{8E18EEA1-4D9D-BA40-A54F-EBBF600C1F0D}" type="pres">
      <dgm:prSet presAssocID="{F5471D39-D60F-A344-8BC5-A060A714B72C}" presName="parentText" presStyleLbl="node1" presStyleIdx="0" presStyleCnt="4" custFlipHor="1" custScaleX="21429" custLinFactNeighborX="-33928" custLinFactNeighborY="7928">
        <dgm:presLayoutVars>
          <dgm:chMax val="0"/>
          <dgm:bulletEnabled val="1"/>
        </dgm:presLayoutVars>
      </dgm:prSet>
      <dgm:spPr/>
    </dgm:pt>
    <dgm:pt modelId="{1AA0D145-BAF9-AB45-9218-5222637AD0A7}" type="pres">
      <dgm:prSet presAssocID="{F5471D39-D60F-A344-8BC5-A060A714B72C}" presName="childText" presStyleLbl="revTx" presStyleIdx="0" presStyleCnt="4" custScaleX="94642" custLinFactNeighborX="3571" custLinFactNeighborY="9179">
        <dgm:presLayoutVars>
          <dgm:bulletEnabled val="1"/>
        </dgm:presLayoutVars>
      </dgm:prSet>
      <dgm:spPr/>
    </dgm:pt>
    <dgm:pt modelId="{39F79FF8-618D-3D47-BEF9-9B29B6C3E2C8}" type="pres">
      <dgm:prSet presAssocID="{1AF09498-8AA9-C74F-8679-9571AB5EB973}" presName="parentText" presStyleLbl="node1" presStyleIdx="1" presStyleCnt="4" custScaleX="58927" custLinFactNeighborX="-15179" custLinFactNeighborY="-20967">
        <dgm:presLayoutVars>
          <dgm:chMax val="0"/>
          <dgm:bulletEnabled val="1"/>
        </dgm:presLayoutVars>
      </dgm:prSet>
      <dgm:spPr/>
    </dgm:pt>
    <dgm:pt modelId="{B7BA34D4-2F33-CC43-9DC0-E08261428011}" type="pres">
      <dgm:prSet presAssocID="{1AF09498-8AA9-C74F-8679-9571AB5EB973}" presName="childText" presStyleLbl="revTx" presStyleIdx="1" presStyleCnt="4" custScaleX="94643" custScaleY="108636" custLinFactNeighborX="2679" custLinFactNeighborY="-26792">
        <dgm:presLayoutVars>
          <dgm:bulletEnabled val="1"/>
        </dgm:presLayoutVars>
      </dgm:prSet>
      <dgm:spPr/>
    </dgm:pt>
    <dgm:pt modelId="{678A52E5-79C0-6C43-9579-B04BA001439B}" type="pres">
      <dgm:prSet presAssocID="{C075402F-6A01-804D-B405-91AFAC7C57D5}" presName="parentText" presStyleLbl="node1" presStyleIdx="2" presStyleCnt="4" custScaleX="46428" custScaleY="83353" custLinFactNeighborX="-20536" custLinFactNeighborY="-32656">
        <dgm:presLayoutVars>
          <dgm:chMax val="0"/>
          <dgm:bulletEnabled val="1"/>
        </dgm:presLayoutVars>
      </dgm:prSet>
      <dgm:spPr/>
    </dgm:pt>
    <dgm:pt modelId="{C0B86D96-1539-9C44-B5AE-C49128619FD3}" type="pres">
      <dgm:prSet presAssocID="{C075402F-6A01-804D-B405-91AFAC7C57D5}" presName="childText" presStyleLbl="revTx" presStyleIdx="2" presStyleCnt="4" custScaleX="91071" custScaleY="153191" custLinFactNeighborX="1786" custLinFactNeighborY="-45880">
        <dgm:presLayoutVars>
          <dgm:bulletEnabled val="1"/>
        </dgm:presLayoutVars>
      </dgm:prSet>
      <dgm:spPr/>
    </dgm:pt>
    <dgm:pt modelId="{29787D3B-95CE-FA4A-AD8A-DC21D51C0619}" type="pres">
      <dgm:prSet presAssocID="{BADF326F-E2B4-5A47-9BE5-EA189C22DAFC}" presName="parentText" presStyleLbl="node1" presStyleIdx="3" presStyleCnt="4" custScaleX="35714" custScaleY="87870" custLinFactNeighborX="-25893" custLinFactNeighborY="-33737">
        <dgm:presLayoutVars>
          <dgm:chMax val="0"/>
          <dgm:bulletEnabled val="1"/>
        </dgm:presLayoutVars>
      </dgm:prSet>
      <dgm:spPr/>
    </dgm:pt>
    <dgm:pt modelId="{374ABFB9-0798-1149-9B46-963B5940BD3B}" type="pres">
      <dgm:prSet presAssocID="{BADF326F-E2B4-5A47-9BE5-EA189C22DAFC}" presName="childText" presStyleLbl="revTx" presStyleIdx="3" presStyleCnt="4" custScaleX="92856" custLinFactNeighborX="6250" custLinFactNeighborY="-26074">
        <dgm:presLayoutVars>
          <dgm:bulletEnabled val="1"/>
        </dgm:presLayoutVars>
      </dgm:prSet>
      <dgm:spPr/>
    </dgm:pt>
  </dgm:ptLst>
  <dgm:cxnLst>
    <dgm:cxn modelId="{BCD51802-F5CC-C749-AB95-EB56B9309C59}" type="presOf" srcId="{C075402F-6A01-804D-B405-91AFAC7C57D5}" destId="{678A52E5-79C0-6C43-9579-B04BA001439B}" srcOrd="0" destOrd="0" presId="urn:microsoft.com/office/officeart/2005/8/layout/vList2"/>
    <dgm:cxn modelId="{0F721008-BF64-9740-BC9D-34D5A9D6AF3E}" srcId="{BADF326F-E2B4-5A47-9BE5-EA189C22DAFC}" destId="{6B4AD971-24D1-3C46-BA23-0C3862D3CFA7}" srcOrd="0" destOrd="0" parTransId="{3C8F744D-B623-BA45-9166-635FD3A29322}" sibTransId="{D4ECE38E-C5AA-DD41-BA4F-E56DD143CE3B}"/>
    <dgm:cxn modelId="{A41E0012-627B-B84C-8887-8D3AFAA261C6}" type="presOf" srcId="{BADF326F-E2B4-5A47-9BE5-EA189C22DAFC}" destId="{29787D3B-95CE-FA4A-AD8A-DC21D51C0619}" srcOrd="0" destOrd="0" presId="urn:microsoft.com/office/officeart/2005/8/layout/vList2"/>
    <dgm:cxn modelId="{50484013-7407-6247-9DC0-16CA53A77A3C}" srcId="{7FC1A1E5-F337-3847-841F-3EC88C4E77D4}" destId="{23E83D9E-9CE4-8C40-A2B8-2F93A3D9901C}" srcOrd="0" destOrd="0" parTransId="{4BC83EAC-48AB-F94F-8CAE-FF1B3845EC03}" sibTransId="{CCC75EE4-82D6-CF42-A444-E5E8619109EA}"/>
    <dgm:cxn modelId="{9CF48817-B6C4-9349-B17D-99329E9B7152}" type="presOf" srcId="{07DF5946-F56F-B341-8A03-848318306C40}" destId="{B7BA34D4-2F33-CC43-9DC0-E08261428011}" srcOrd="0" destOrd="0" presId="urn:microsoft.com/office/officeart/2005/8/layout/vList2"/>
    <dgm:cxn modelId="{13AEC825-41CD-2344-BB83-737D9E29345A}" srcId="{C075402F-6A01-804D-B405-91AFAC7C57D5}" destId="{5F763A14-CC6B-974C-9364-A2685156575D}" srcOrd="0" destOrd="0" parTransId="{777EC8A3-BB7D-DD4A-BA1B-75EA0D2AAC5A}" sibTransId="{4305BA5D-57D0-5C46-B34C-206F07F96A69}"/>
    <dgm:cxn modelId="{C0A4D261-FD31-114C-98B5-50F741F4664A}" type="presOf" srcId="{23E83D9E-9CE4-8C40-A2B8-2F93A3D9901C}" destId="{B7BA34D4-2F33-CC43-9DC0-E08261428011}" srcOrd="0" destOrd="2" presId="urn:microsoft.com/office/officeart/2005/8/layout/vList2"/>
    <dgm:cxn modelId="{A0672A68-DAD6-5C45-B6CC-513237C2A5DB}" srcId="{F5471D39-D60F-A344-8BC5-A060A714B72C}" destId="{62FA935C-B9C3-6C41-95D0-88D5B0C66235}" srcOrd="0" destOrd="0" parTransId="{20DA2353-6B53-4D4E-8EFE-74354D286F46}" sibTransId="{D02B32B4-66BC-974C-9232-2B07E10646D2}"/>
    <dgm:cxn modelId="{0626176F-02C4-5448-81FC-AB4DB69C789B}" srcId="{3D3E3335-8FA7-D447-A971-ED743EABA84D}" destId="{1AF09498-8AA9-C74F-8679-9571AB5EB973}" srcOrd="1" destOrd="0" parTransId="{5E20C15E-9D90-C849-B2B0-DBB92576BBE1}" sibTransId="{4AC886B7-F3A7-FA4F-B9F4-7413D1FABA0B}"/>
    <dgm:cxn modelId="{2864F96F-2110-BA46-A70A-DD2B7AA079FC}" type="presOf" srcId="{3D3E3335-8FA7-D447-A971-ED743EABA84D}" destId="{96AB59AE-BFA6-1D48-8A36-F2BAF205148C}" srcOrd="0" destOrd="0" presId="urn:microsoft.com/office/officeart/2005/8/layout/vList2"/>
    <dgm:cxn modelId="{78C66374-A7F4-594F-B467-FE2BB821A738}" type="presOf" srcId="{B5782AC7-1F34-A546-BB4B-7C4B462701F5}" destId="{C0B86D96-1539-9C44-B5AE-C49128619FD3}" srcOrd="0" destOrd="1" presId="urn:microsoft.com/office/officeart/2005/8/layout/vList2"/>
    <dgm:cxn modelId="{88F11D88-28C9-2840-8893-B6F744B0CABB}" type="presOf" srcId="{F5471D39-D60F-A344-8BC5-A060A714B72C}" destId="{8E18EEA1-4D9D-BA40-A54F-EBBF600C1F0D}" srcOrd="0" destOrd="0" presId="urn:microsoft.com/office/officeart/2005/8/layout/vList2"/>
    <dgm:cxn modelId="{1B0B7AAF-6909-D84F-B41D-81FEA7DD3E5C}" srcId="{1AF09498-8AA9-C74F-8679-9571AB5EB973}" destId="{07DF5946-F56F-B341-8A03-848318306C40}" srcOrd="0" destOrd="0" parTransId="{4672F033-A4AB-E84F-BACA-6D394ED89C12}" sibTransId="{F5E67D90-CAE0-7541-8B21-75DD2FB6B657}"/>
    <dgm:cxn modelId="{FDE1CDAF-0C8F-F543-BBD9-DBB591D85A85}" srcId="{C075402F-6A01-804D-B405-91AFAC7C57D5}" destId="{B5782AC7-1F34-A546-BB4B-7C4B462701F5}" srcOrd="1" destOrd="0" parTransId="{9E200E9D-AC29-294B-A768-E43CFC6FFC48}" sibTransId="{75B85CCE-5547-2E4B-9696-572D57DC5DD8}"/>
    <dgm:cxn modelId="{C3972AB5-58F6-9942-9A6C-CE745647DCAE}" type="presOf" srcId="{5F763A14-CC6B-974C-9364-A2685156575D}" destId="{C0B86D96-1539-9C44-B5AE-C49128619FD3}" srcOrd="0" destOrd="0" presId="urn:microsoft.com/office/officeart/2005/8/layout/vList2"/>
    <dgm:cxn modelId="{8AFE58B8-55E0-1D47-98E2-E9713A985342}" srcId="{3D3E3335-8FA7-D447-A971-ED743EABA84D}" destId="{F5471D39-D60F-A344-8BC5-A060A714B72C}" srcOrd="0" destOrd="0" parTransId="{E70DA4A0-46F9-6247-8BA6-EE0D87215171}" sibTransId="{9CEC6DB9-C883-6E4A-82BE-E62AA6ED6CA6}"/>
    <dgm:cxn modelId="{F9B38CB9-B3E0-7247-A181-2EBDB7E37DF3}" srcId="{3D3E3335-8FA7-D447-A971-ED743EABA84D}" destId="{C075402F-6A01-804D-B405-91AFAC7C57D5}" srcOrd="2" destOrd="0" parTransId="{23E5F9CC-4E09-2541-A1ED-DE78E2D2DC39}" sibTransId="{A55C3B22-2887-8A4A-877E-7734EF315532}"/>
    <dgm:cxn modelId="{EF6C8EBC-AA28-0347-9655-E14A20594A87}" type="presOf" srcId="{6B4AD971-24D1-3C46-BA23-0C3862D3CFA7}" destId="{374ABFB9-0798-1149-9B46-963B5940BD3B}" srcOrd="0" destOrd="0" presId="urn:microsoft.com/office/officeart/2005/8/layout/vList2"/>
    <dgm:cxn modelId="{F0D6F3C4-B71E-F946-B3E3-001E0BDDA02B}" type="presOf" srcId="{7FC1A1E5-F337-3847-841F-3EC88C4E77D4}" destId="{B7BA34D4-2F33-CC43-9DC0-E08261428011}" srcOrd="0" destOrd="1" presId="urn:microsoft.com/office/officeart/2005/8/layout/vList2"/>
    <dgm:cxn modelId="{8043E8C7-F29E-E545-A04F-5A6E2CF22084}" type="presOf" srcId="{1AF09498-8AA9-C74F-8679-9571AB5EB973}" destId="{39F79FF8-618D-3D47-BEF9-9B29B6C3E2C8}" srcOrd="0" destOrd="0" presId="urn:microsoft.com/office/officeart/2005/8/layout/vList2"/>
    <dgm:cxn modelId="{58B5F7D6-CA19-BE44-83DD-D2718CBFAC5B}" srcId="{3D3E3335-8FA7-D447-A971-ED743EABA84D}" destId="{BADF326F-E2B4-5A47-9BE5-EA189C22DAFC}" srcOrd="3" destOrd="0" parTransId="{32B21245-F900-D649-88C9-DAA3B717CB0E}" sibTransId="{105C21D2-FF88-C244-AA61-4020DB956444}"/>
    <dgm:cxn modelId="{7B5D2BF9-AA1D-524C-AE4B-B9603FF97D73}" type="presOf" srcId="{62FA935C-B9C3-6C41-95D0-88D5B0C66235}" destId="{1AA0D145-BAF9-AB45-9218-5222637AD0A7}" srcOrd="0" destOrd="0" presId="urn:microsoft.com/office/officeart/2005/8/layout/vList2"/>
    <dgm:cxn modelId="{37FB0EFD-CB52-0F47-B614-89A68C414B6D}" srcId="{1AF09498-8AA9-C74F-8679-9571AB5EB973}" destId="{7FC1A1E5-F337-3847-841F-3EC88C4E77D4}" srcOrd="1" destOrd="0" parTransId="{C030CE38-31F9-8145-866E-0899317A2953}" sibTransId="{7CB6F66F-180C-D047-A8B5-84108DC64D11}"/>
    <dgm:cxn modelId="{7A74CF62-C5CC-F146-8CED-834D658409E8}" type="presParOf" srcId="{96AB59AE-BFA6-1D48-8A36-F2BAF205148C}" destId="{8E18EEA1-4D9D-BA40-A54F-EBBF600C1F0D}" srcOrd="0" destOrd="0" presId="urn:microsoft.com/office/officeart/2005/8/layout/vList2"/>
    <dgm:cxn modelId="{7656D6FE-9C65-A544-B3D4-4D9860EF0A71}" type="presParOf" srcId="{96AB59AE-BFA6-1D48-8A36-F2BAF205148C}" destId="{1AA0D145-BAF9-AB45-9218-5222637AD0A7}" srcOrd="1" destOrd="0" presId="urn:microsoft.com/office/officeart/2005/8/layout/vList2"/>
    <dgm:cxn modelId="{D2976E45-F436-2F48-ADB3-397EDA0514E7}" type="presParOf" srcId="{96AB59AE-BFA6-1D48-8A36-F2BAF205148C}" destId="{39F79FF8-618D-3D47-BEF9-9B29B6C3E2C8}" srcOrd="2" destOrd="0" presId="urn:microsoft.com/office/officeart/2005/8/layout/vList2"/>
    <dgm:cxn modelId="{B4713648-F7F7-B143-BA0B-EC9F00E74D05}" type="presParOf" srcId="{96AB59AE-BFA6-1D48-8A36-F2BAF205148C}" destId="{B7BA34D4-2F33-CC43-9DC0-E08261428011}" srcOrd="3" destOrd="0" presId="urn:microsoft.com/office/officeart/2005/8/layout/vList2"/>
    <dgm:cxn modelId="{2F31301D-6918-6144-A3F6-0D6F429EEFDA}" type="presParOf" srcId="{96AB59AE-BFA6-1D48-8A36-F2BAF205148C}" destId="{678A52E5-79C0-6C43-9579-B04BA001439B}" srcOrd="4" destOrd="0" presId="urn:microsoft.com/office/officeart/2005/8/layout/vList2"/>
    <dgm:cxn modelId="{0B9210BB-E508-364D-A51B-41B069E5D612}" type="presParOf" srcId="{96AB59AE-BFA6-1D48-8A36-F2BAF205148C}" destId="{C0B86D96-1539-9C44-B5AE-C49128619FD3}" srcOrd="5" destOrd="0" presId="urn:microsoft.com/office/officeart/2005/8/layout/vList2"/>
    <dgm:cxn modelId="{F730C5ED-AAB1-C04C-B816-27A8E5A2955E}" type="presParOf" srcId="{96AB59AE-BFA6-1D48-8A36-F2BAF205148C}" destId="{29787D3B-95CE-FA4A-AD8A-DC21D51C0619}" srcOrd="6" destOrd="0" presId="urn:microsoft.com/office/officeart/2005/8/layout/vList2"/>
    <dgm:cxn modelId="{CCC396FF-5FB2-F940-B567-6DF7B80B837D}" type="presParOf" srcId="{96AB59AE-BFA6-1D48-8A36-F2BAF205148C}" destId="{374ABFB9-0798-1149-9B46-963B5940BD3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9B3CA-2154-3349-8E08-1BF775E99E0E}" type="doc">
      <dgm:prSet loTypeId="urn:microsoft.com/office/officeart/2005/8/layout/hList6" loCatId="list" qsTypeId="urn:microsoft.com/office/officeart/2005/8/quickstyle/simple4" qsCatId="simple" csTypeId="urn:microsoft.com/office/officeart/2005/8/colors/accent1_2#4" csCatId="accent1" phldr="1"/>
      <dgm:spPr/>
      <dgm:t>
        <a:bodyPr/>
        <a:lstStyle/>
        <a:p>
          <a:endParaRPr lang="en-US"/>
        </a:p>
      </dgm:t>
    </dgm:pt>
    <dgm:pt modelId="{2A824A6C-3291-A64E-AB38-9B24534F96E1}">
      <dgm:prSet/>
      <dgm:spPr>
        <a:solidFill>
          <a:schemeClr val="accent3">
            <a:lumMod val="50000"/>
          </a:schemeClr>
        </a:solidFill>
      </dgm:spPr>
      <dgm:t>
        <a:bodyPr/>
        <a:lstStyle/>
        <a:p>
          <a:pPr rtl="0"/>
          <a:r>
            <a:rPr lang="en-US" dirty="0"/>
            <a:t>There is no way to know before a process decrements a semaphore whether it will block or not</a:t>
          </a:r>
        </a:p>
      </dgm:t>
    </dgm:pt>
    <dgm:pt modelId="{7E45B653-A385-B349-AFA3-B144F231F6EE}" type="parTrans" cxnId="{E76072D1-BB37-1C48-9502-5DAC8D59F4B2}">
      <dgm:prSet/>
      <dgm:spPr/>
      <dgm:t>
        <a:bodyPr/>
        <a:lstStyle/>
        <a:p>
          <a:endParaRPr lang="en-US"/>
        </a:p>
      </dgm:t>
    </dgm:pt>
    <dgm:pt modelId="{A5F4A0B9-E9EF-FD41-9751-EE895B2C8842}" type="sibTrans" cxnId="{E76072D1-BB37-1C48-9502-5DAC8D59F4B2}">
      <dgm:prSet/>
      <dgm:spPr/>
      <dgm:t>
        <a:bodyPr/>
        <a:lstStyle/>
        <a:p>
          <a:endParaRPr lang="en-US"/>
        </a:p>
      </dgm:t>
    </dgm:pt>
    <dgm:pt modelId="{49C7C730-771B-094B-9569-A140396ED27C}">
      <dgm:prSet/>
      <dgm:spPr/>
      <dgm:t>
        <a:bodyPr/>
        <a:lstStyle/>
        <a:p>
          <a:pPr rtl="0"/>
          <a:r>
            <a:rPr lang="en-US" dirty="0"/>
            <a:t>There is no way to know which process will continue immediately on a </a:t>
          </a:r>
          <a:r>
            <a:rPr lang="en-US" dirty="0" err="1"/>
            <a:t>uniprocessor</a:t>
          </a:r>
          <a:r>
            <a:rPr lang="en-US" dirty="0"/>
            <a:t> system when two processes are running concurrently</a:t>
          </a:r>
        </a:p>
      </dgm:t>
    </dgm:pt>
    <dgm:pt modelId="{68A1379E-FBF2-0249-AC8C-E1E7F9FBA710}" type="parTrans" cxnId="{2F7CB06A-DEA0-E64F-9EDA-CBDBE96023E9}">
      <dgm:prSet/>
      <dgm:spPr/>
      <dgm:t>
        <a:bodyPr/>
        <a:lstStyle/>
        <a:p>
          <a:endParaRPr lang="en-US"/>
        </a:p>
      </dgm:t>
    </dgm:pt>
    <dgm:pt modelId="{44C7C024-E02E-6545-BC2F-8B04FD13E7C0}" type="sibTrans" cxnId="{2F7CB06A-DEA0-E64F-9EDA-CBDBE96023E9}">
      <dgm:prSet/>
      <dgm:spPr/>
      <dgm:t>
        <a:bodyPr/>
        <a:lstStyle/>
        <a:p>
          <a:endParaRPr lang="en-US"/>
        </a:p>
      </dgm:t>
    </dgm:pt>
    <dgm:pt modelId="{28472C96-6575-B04D-AE01-1A07A1A0BBFD}">
      <dgm:prSet/>
      <dgm:spPr>
        <a:solidFill>
          <a:schemeClr val="accent6">
            <a:lumMod val="75000"/>
          </a:schemeClr>
        </a:solidFill>
      </dgm:spPr>
      <dgm:t>
        <a:bodyPr/>
        <a:lstStyle/>
        <a:p>
          <a:pPr rtl="0"/>
          <a:r>
            <a:rPr lang="en-US" dirty="0"/>
            <a:t>You don’t know whether another process is waiting so the number of unblocked processes may be zero or one</a:t>
          </a:r>
        </a:p>
      </dgm:t>
    </dgm:pt>
    <dgm:pt modelId="{F49310AF-B30D-A646-8668-3E785FB4CA1D}" type="parTrans" cxnId="{D0CB1A2D-5563-BD46-B6BC-96B33F5EBAC8}">
      <dgm:prSet/>
      <dgm:spPr/>
      <dgm:t>
        <a:bodyPr/>
        <a:lstStyle/>
        <a:p>
          <a:endParaRPr lang="en-US"/>
        </a:p>
      </dgm:t>
    </dgm:pt>
    <dgm:pt modelId="{616A9A7D-57FA-0D4E-A493-D557831F68EF}" type="sibTrans" cxnId="{D0CB1A2D-5563-BD46-B6BC-96B33F5EBAC8}">
      <dgm:prSet/>
      <dgm:spPr/>
      <dgm:t>
        <a:bodyPr/>
        <a:lstStyle/>
        <a:p>
          <a:endParaRPr lang="en-US"/>
        </a:p>
      </dgm:t>
    </dgm:pt>
    <dgm:pt modelId="{D5A6D6E0-2341-B549-AB8B-DB746E18F4D7}" type="pres">
      <dgm:prSet presAssocID="{9409B3CA-2154-3349-8E08-1BF775E99E0E}" presName="Name0" presStyleCnt="0">
        <dgm:presLayoutVars>
          <dgm:dir/>
          <dgm:resizeHandles val="exact"/>
        </dgm:presLayoutVars>
      </dgm:prSet>
      <dgm:spPr/>
    </dgm:pt>
    <dgm:pt modelId="{19BA5E69-E325-F142-A0D4-B743109408EA}" type="pres">
      <dgm:prSet presAssocID="{2A824A6C-3291-A64E-AB38-9B24534F96E1}" presName="node" presStyleLbl="node1" presStyleIdx="0" presStyleCnt="3" custLinFactNeighborX="42797" custLinFactNeighborY="1724">
        <dgm:presLayoutVars>
          <dgm:bulletEnabled val="1"/>
        </dgm:presLayoutVars>
      </dgm:prSet>
      <dgm:spPr/>
    </dgm:pt>
    <dgm:pt modelId="{7091BE1A-F532-0741-A92F-0655E90F6B87}" type="pres">
      <dgm:prSet presAssocID="{A5F4A0B9-E9EF-FD41-9751-EE895B2C8842}" presName="sibTrans" presStyleCnt="0"/>
      <dgm:spPr/>
    </dgm:pt>
    <dgm:pt modelId="{49FA2FAC-FF0C-C14A-8048-646F866CB8A7}" type="pres">
      <dgm:prSet presAssocID="{49C7C730-771B-094B-9569-A140396ED27C}" presName="node" presStyleLbl="node1" presStyleIdx="1" presStyleCnt="3">
        <dgm:presLayoutVars>
          <dgm:bulletEnabled val="1"/>
        </dgm:presLayoutVars>
      </dgm:prSet>
      <dgm:spPr/>
    </dgm:pt>
    <dgm:pt modelId="{1E583963-4490-1F40-81F7-E938EEF2EEB0}" type="pres">
      <dgm:prSet presAssocID="{44C7C024-E02E-6545-BC2F-8B04FD13E7C0}" presName="sibTrans" presStyleCnt="0"/>
      <dgm:spPr/>
    </dgm:pt>
    <dgm:pt modelId="{9BE6FA6B-34B4-C242-82E5-DC5F191FF1E9}" type="pres">
      <dgm:prSet presAssocID="{28472C96-6575-B04D-AE01-1A07A1A0BBFD}" presName="node" presStyleLbl="node1" presStyleIdx="2" presStyleCnt="3">
        <dgm:presLayoutVars>
          <dgm:bulletEnabled val="1"/>
        </dgm:presLayoutVars>
      </dgm:prSet>
      <dgm:spPr/>
    </dgm:pt>
  </dgm:ptLst>
  <dgm:cxnLst>
    <dgm:cxn modelId="{F6D98210-07AD-4944-9E7D-242369862A6D}" type="presOf" srcId="{49C7C730-771B-094B-9569-A140396ED27C}" destId="{49FA2FAC-FF0C-C14A-8048-646F866CB8A7}" srcOrd="0" destOrd="0" presId="urn:microsoft.com/office/officeart/2005/8/layout/hList6"/>
    <dgm:cxn modelId="{D0CB1A2D-5563-BD46-B6BC-96B33F5EBAC8}" srcId="{9409B3CA-2154-3349-8E08-1BF775E99E0E}" destId="{28472C96-6575-B04D-AE01-1A07A1A0BBFD}" srcOrd="2" destOrd="0" parTransId="{F49310AF-B30D-A646-8668-3E785FB4CA1D}" sibTransId="{616A9A7D-57FA-0D4E-A493-D557831F68EF}"/>
    <dgm:cxn modelId="{BF52EB2F-346C-7047-ACBF-D423FB1AFAA5}" type="presOf" srcId="{2A824A6C-3291-A64E-AB38-9B24534F96E1}" destId="{19BA5E69-E325-F142-A0D4-B743109408EA}" srcOrd="0" destOrd="0" presId="urn:microsoft.com/office/officeart/2005/8/layout/hList6"/>
    <dgm:cxn modelId="{2F7CB06A-DEA0-E64F-9EDA-CBDBE96023E9}" srcId="{9409B3CA-2154-3349-8E08-1BF775E99E0E}" destId="{49C7C730-771B-094B-9569-A140396ED27C}" srcOrd="1" destOrd="0" parTransId="{68A1379E-FBF2-0249-AC8C-E1E7F9FBA710}" sibTransId="{44C7C024-E02E-6545-BC2F-8B04FD13E7C0}"/>
    <dgm:cxn modelId="{E4F1B14A-55BB-C745-8025-73BE65C1137B}" type="presOf" srcId="{28472C96-6575-B04D-AE01-1A07A1A0BBFD}" destId="{9BE6FA6B-34B4-C242-82E5-DC5F191FF1E9}" srcOrd="0" destOrd="0" presId="urn:microsoft.com/office/officeart/2005/8/layout/hList6"/>
    <dgm:cxn modelId="{E76072D1-BB37-1C48-9502-5DAC8D59F4B2}" srcId="{9409B3CA-2154-3349-8E08-1BF775E99E0E}" destId="{2A824A6C-3291-A64E-AB38-9B24534F96E1}" srcOrd="0" destOrd="0" parTransId="{7E45B653-A385-B349-AFA3-B144F231F6EE}" sibTransId="{A5F4A0B9-E9EF-FD41-9751-EE895B2C8842}"/>
    <dgm:cxn modelId="{98041DF6-12E8-4E49-B9B8-ADA734028C5C}" type="presOf" srcId="{9409B3CA-2154-3349-8E08-1BF775E99E0E}" destId="{D5A6D6E0-2341-B549-AB8B-DB746E18F4D7}" srcOrd="0" destOrd="0" presId="urn:microsoft.com/office/officeart/2005/8/layout/hList6"/>
    <dgm:cxn modelId="{FFE40153-6131-9342-A46A-E9FE20A7B043}" type="presParOf" srcId="{D5A6D6E0-2341-B549-AB8B-DB746E18F4D7}" destId="{19BA5E69-E325-F142-A0D4-B743109408EA}" srcOrd="0" destOrd="0" presId="urn:microsoft.com/office/officeart/2005/8/layout/hList6"/>
    <dgm:cxn modelId="{E0FCFB33-4BC5-6A40-A096-2BFFF6249708}" type="presParOf" srcId="{D5A6D6E0-2341-B549-AB8B-DB746E18F4D7}" destId="{7091BE1A-F532-0741-A92F-0655E90F6B87}" srcOrd="1" destOrd="0" presId="urn:microsoft.com/office/officeart/2005/8/layout/hList6"/>
    <dgm:cxn modelId="{718C7542-FF15-9948-AB2C-FFD320AD2567}" type="presParOf" srcId="{D5A6D6E0-2341-B549-AB8B-DB746E18F4D7}" destId="{49FA2FAC-FF0C-C14A-8048-646F866CB8A7}" srcOrd="2" destOrd="0" presId="urn:microsoft.com/office/officeart/2005/8/layout/hList6"/>
    <dgm:cxn modelId="{BD9CAB0E-07EE-0446-9105-FD9C9E6A02A6}" type="presParOf" srcId="{D5A6D6E0-2341-B549-AB8B-DB746E18F4D7}" destId="{1E583963-4490-1F40-81F7-E938EEF2EEB0}" srcOrd="3" destOrd="0" presId="urn:microsoft.com/office/officeart/2005/8/layout/hList6"/>
    <dgm:cxn modelId="{8B825CBF-F8CE-0946-9064-1A003C27BDA2}" type="presParOf" srcId="{D5A6D6E0-2341-B549-AB8B-DB746E18F4D7}" destId="{9BE6FA6B-34B4-C242-82E5-DC5F191FF1E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1F8C2A-328F-724A-AC61-AF18203E98B3}" type="doc">
      <dgm:prSet loTypeId="urn:microsoft.com/office/officeart/2005/8/layout/list1" loCatId="list" qsTypeId="urn:microsoft.com/office/officeart/2005/8/quickstyle/simple4" qsCatId="simple" csTypeId="urn:microsoft.com/office/officeart/2005/8/colors/accent1_2#5" csCatId="accent1" phldr="1"/>
      <dgm:spPr/>
      <dgm:t>
        <a:bodyPr/>
        <a:lstStyle/>
        <a:p>
          <a:endParaRPr lang="en-US"/>
        </a:p>
      </dgm:t>
    </dgm:pt>
    <dgm:pt modelId="{C4C5AA89-D850-1744-9E0D-9027DA949606}">
      <dgm:prSet phldrT="[Text]" custT="1"/>
      <dgm:spPr/>
      <dgm:t>
        <a:bodyPr/>
        <a:lstStyle/>
        <a:p>
          <a:r>
            <a:rPr lang="en-NZ" sz="2800" b="1" i="1" dirty="0"/>
            <a:t>Strong Semaphores</a:t>
          </a:r>
          <a:r>
            <a:rPr lang="en-NZ" sz="2800" dirty="0"/>
            <a:t> </a:t>
          </a:r>
          <a:endParaRPr lang="en-US" sz="2800" dirty="0"/>
        </a:p>
      </dgm:t>
    </dgm:pt>
    <dgm:pt modelId="{F82125A2-DB77-D84A-991D-3145F88168EB}" type="parTrans" cxnId="{6429F720-61DC-9545-8970-338F9FB64F22}">
      <dgm:prSet/>
      <dgm:spPr/>
      <dgm:t>
        <a:bodyPr/>
        <a:lstStyle/>
        <a:p>
          <a:endParaRPr lang="en-US"/>
        </a:p>
      </dgm:t>
    </dgm:pt>
    <dgm:pt modelId="{3E2CFF00-7B48-BA42-9D42-9E61F6B31325}" type="sibTrans" cxnId="{6429F720-61DC-9545-8970-338F9FB64F22}">
      <dgm:prSet/>
      <dgm:spPr/>
      <dgm:t>
        <a:bodyPr/>
        <a:lstStyle/>
        <a:p>
          <a:endParaRPr lang="en-US"/>
        </a:p>
      </dgm:t>
    </dgm:pt>
    <dgm:pt modelId="{99DC4C28-A725-454D-BE93-CDF6758F173D}">
      <dgm:prSet/>
      <dgm:spPr/>
      <dgm:t>
        <a:bodyPr/>
        <a:lstStyle/>
        <a:p>
          <a:r>
            <a:rPr lang="en-NZ" dirty="0"/>
            <a:t>the process that has been blocked the longest is released from the queue first (FIFO)</a:t>
          </a:r>
        </a:p>
      </dgm:t>
    </dgm:pt>
    <dgm:pt modelId="{3C50D3DB-4981-CF43-BB03-CEA66146FC05}" type="parTrans" cxnId="{4835B0B4-5A13-134B-9F44-DDD5EEF77133}">
      <dgm:prSet/>
      <dgm:spPr/>
      <dgm:t>
        <a:bodyPr/>
        <a:lstStyle/>
        <a:p>
          <a:endParaRPr lang="en-US"/>
        </a:p>
      </dgm:t>
    </dgm:pt>
    <dgm:pt modelId="{9CBC6304-C560-B349-AFC8-48AEFAE62F46}" type="sibTrans" cxnId="{4835B0B4-5A13-134B-9F44-DDD5EEF77133}">
      <dgm:prSet/>
      <dgm:spPr/>
      <dgm:t>
        <a:bodyPr/>
        <a:lstStyle/>
        <a:p>
          <a:endParaRPr lang="en-US"/>
        </a:p>
      </dgm:t>
    </dgm:pt>
    <dgm:pt modelId="{E630F192-5C8B-7E47-87C7-81EB07B507C7}">
      <dgm:prSet custT="1"/>
      <dgm:spPr/>
      <dgm:t>
        <a:bodyPr/>
        <a:lstStyle/>
        <a:p>
          <a:r>
            <a:rPr lang="en-NZ" sz="2800" b="1" i="1" dirty="0"/>
            <a:t>Weak Semaphores </a:t>
          </a:r>
          <a:r>
            <a:rPr lang="en-NZ" sz="2300" dirty="0"/>
            <a:t> </a:t>
          </a:r>
        </a:p>
      </dgm:t>
    </dgm:pt>
    <dgm:pt modelId="{07283D72-8835-9842-AF1A-354D151BF5BF}" type="parTrans" cxnId="{41396523-F9C6-9040-B56F-52DE5CD28BDD}">
      <dgm:prSet/>
      <dgm:spPr/>
      <dgm:t>
        <a:bodyPr/>
        <a:lstStyle/>
        <a:p>
          <a:endParaRPr lang="en-US"/>
        </a:p>
      </dgm:t>
    </dgm:pt>
    <dgm:pt modelId="{ED9F0213-F9BF-F74C-A54D-0B5A37136C9C}" type="sibTrans" cxnId="{41396523-F9C6-9040-B56F-52DE5CD28BDD}">
      <dgm:prSet/>
      <dgm:spPr/>
      <dgm:t>
        <a:bodyPr/>
        <a:lstStyle/>
        <a:p>
          <a:endParaRPr lang="en-US"/>
        </a:p>
      </dgm:t>
    </dgm:pt>
    <dgm:pt modelId="{8AE05AB4-C8C1-0C46-8AC1-AB7D1EF4A317}">
      <dgm:prSet/>
      <dgm:spPr/>
      <dgm:t>
        <a:bodyPr/>
        <a:lstStyle/>
        <a:p>
          <a:r>
            <a:rPr lang="en-NZ"/>
            <a:t>the order in which processes are removed from the queue is not specified</a:t>
          </a:r>
          <a:endParaRPr lang="en-NZ" dirty="0"/>
        </a:p>
      </dgm:t>
    </dgm:pt>
    <dgm:pt modelId="{1C6D1601-14D0-6D46-A546-BF9AD27AED31}" type="parTrans" cxnId="{4C1D0F85-1DC4-1F49-848A-0C42217A3C51}">
      <dgm:prSet/>
      <dgm:spPr/>
      <dgm:t>
        <a:bodyPr/>
        <a:lstStyle/>
        <a:p>
          <a:endParaRPr lang="en-US"/>
        </a:p>
      </dgm:t>
    </dgm:pt>
    <dgm:pt modelId="{0FEF3BC0-9BD0-6947-AE81-E95FF485537F}" type="sibTrans" cxnId="{4C1D0F85-1DC4-1F49-848A-0C42217A3C51}">
      <dgm:prSet/>
      <dgm:spPr/>
      <dgm:t>
        <a:bodyPr/>
        <a:lstStyle/>
        <a:p>
          <a:endParaRPr lang="en-US"/>
        </a:p>
      </dgm:t>
    </dgm:pt>
    <dgm:pt modelId="{F3802972-AD8D-6C46-9950-31285B6464FF}" type="pres">
      <dgm:prSet presAssocID="{841F8C2A-328F-724A-AC61-AF18203E98B3}" presName="linear" presStyleCnt="0">
        <dgm:presLayoutVars>
          <dgm:dir/>
          <dgm:animLvl val="lvl"/>
          <dgm:resizeHandles val="exact"/>
        </dgm:presLayoutVars>
      </dgm:prSet>
      <dgm:spPr/>
    </dgm:pt>
    <dgm:pt modelId="{AC315FBB-53F7-6041-A377-53BAC873EAA1}" type="pres">
      <dgm:prSet presAssocID="{C4C5AA89-D850-1744-9E0D-9027DA949606}" presName="parentLin" presStyleCnt="0"/>
      <dgm:spPr/>
    </dgm:pt>
    <dgm:pt modelId="{793462AF-15D8-084F-A5E6-11A1D6709268}" type="pres">
      <dgm:prSet presAssocID="{C4C5AA89-D850-1744-9E0D-9027DA949606}" presName="parentLeftMargin" presStyleLbl="node1" presStyleIdx="0" presStyleCnt="2"/>
      <dgm:spPr/>
    </dgm:pt>
    <dgm:pt modelId="{DD1D9237-EB74-E84E-AC7E-51428224DD48}" type="pres">
      <dgm:prSet presAssocID="{C4C5AA89-D850-1744-9E0D-9027DA949606}" presName="parentText" presStyleLbl="node1" presStyleIdx="0" presStyleCnt="2">
        <dgm:presLayoutVars>
          <dgm:chMax val="0"/>
          <dgm:bulletEnabled val="1"/>
        </dgm:presLayoutVars>
      </dgm:prSet>
      <dgm:spPr/>
    </dgm:pt>
    <dgm:pt modelId="{F763F474-FF0B-2845-BCE4-3D82A97F4081}" type="pres">
      <dgm:prSet presAssocID="{C4C5AA89-D850-1744-9E0D-9027DA949606}" presName="negativeSpace" presStyleCnt="0"/>
      <dgm:spPr/>
    </dgm:pt>
    <dgm:pt modelId="{EC4B5A1A-5870-5C40-8ADE-32EFF8546961}" type="pres">
      <dgm:prSet presAssocID="{C4C5AA89-D850-1744-9E0D-9027DA949606}" presName="childText" presStyleLbl="conFgAcc1" presStyleIdx="0" presStyleCnt="2">
        <dgm:presLayoutVars>
          <dgm:bulletEnabled val="1"/>
        </dgm:presLayoutVars>
      </dgm:prSet>
      <dgm:spPr/>
    </dgm:pt>
    <dgm:pt modelId="{1BDB3C83-8BE2-E74A-A4C1-A20CCB2BB70C}" type="pres">
      <dgm:prSet presAssocID="{3E2CFF00-7B48-BA42-9D42-9E61F6B31325}" presName="spaceBetweenRectangles" presStyleCnt="0"/>
      <dgm:spPr/>
    </dgm:pt>
    <dgm:pt modelId="{4CA8084D-C9F9-6F48-91CA-DD2D3B0ADDCF}" type="pres">
      <dgm:prSet presAssocID="{E630F192-5C8B-7E47-87C7-81EB07B507C7}" presName="parentLin" presStyleCnt="0"/>
      <dgm:spPr/>
    </dgm:pt>
    <dgm:pt modelId="{464CA9E3-BB9C-5B48-A381-0F2DD358996A}" type="pres">
      <dgm:prSet presAssocID="{E630F192-5C8B-7E47-87C7-81EB07B507C7}" presName="parentLeftMargin" presStyleLbl="node1" presStyleIdx="0" presStyleCnt="2"/>
      <dgm:spPr/>
    </dgm:pt>
    <dgm:pt modelId="{2E01E895-987A-1640-8719-30A986FB6C86}" type="pres">
      <dgm:prSet presAssocID="{E630F192-5C8B-7E47-87C7-81EB07B507C7}" presName="parentText" presStyleLbl="node1" presStyleIdx="1" presStyleCnt="2">
        <dgm:presLayoutVars>
          <dgm:chMax val="0"/>
          <dgm:bulletEnabled val="1"/>
        </dgm:presLayoutVars>
      </dgm:prSet>
      <dgm:spPr/>
    </dgm:pt>
    <dgm:pt modelId="{5455BB0B-CF8C-5E4A-AFA2-A60DAEEE4AF1}" type="pres">
      <dgm:prSet presAssocID="{E630F192-5C8B-7E47-87C7-81EB07B507C7}" presName="negativeSpace" presStyleCnt="0"/>
      <dgm:spPr/>
    </dgm:pt>
    <dgm:pt modelId="{40B0B400-5226-0F4B-98AB-E6B21FAA5A13}" type="pres">
      <dgm:prSet presAssocID="{E630F192-5C8B-7E47-87C7-81EB07B507C7}" presName="childText" presStyleLbl="conFgAcc1" presStyleIdx="1" presStyleCnt="2">
        <dgm:presLayoutVars>
          <dgm:bulletEnabled val="1"/>
        </dgm:presLayoutVars>
      </dgm:prSet>
      <dgm:spPr/>
    </dgm:pt>
  </dgm:ptLst>
  <dgm:cxnLst>
    <dgm:cxn modelId="{CC89FB04-EF5D-9542-837B-272CA417A845}" type="presOf" srcId="{C4C5AA89-D850-1744-9E0D-9027DA949606}" destId="{793462AF-15D8-084F-A5E6-11A1D6709268}" srcOrd="0" destOrd="0" presId="urn:microsoft.com/office/officeart/2005/8/layout/list1"/>
    <dgm:cxn modelId="{6429F720-61DC-9545-8970-338F9FB64F22}" srcId="{841F8C2A-328F-724A-AC61-AF18203E98B3}" destId="{C4C5AA89-D850-1744-9E0D-9027DA949606}" srcOrd="0" destOrd="0" parTransId="{F82125A2-DB77-D84A-991D-3145F88168EB}" sibTransId="{3E2CFF00-7B48-BA42-9D42-9E61F6B31325}"/>
    <dgm:cxn modelId="{41396523-F9C6-9040-B56F-52DE5CD28BDD}" srcId="{841F8C2A-328F-724A-AC61-AF18203E98B3}" destId="{E630F192-5C8B-7E47-87C7-81EB07B507C7}" srcOrd="1" destOrd="0" parTransId="{07283D72-8835-9842-AF1A-354D151BF5BF}" sibTransId="{ED9F0213-F9BF-F74C-A54D-0B5A37136C9C}"/>
    <dgm:cxn modelId="{431DB62E-D385-264C-9A54-CE10BAFCBF7F}" type="presOf" srcId="{99DC4C28-A725-454D-BE93-CDF6758F173D}" destId="{EC4B5A1A-5870-5C40-8ADE-32EFF8546961}" srcOrd="0" destOrd="0" presId="urn:microsoft.com/office/officeart/2005/8/layout/list1"/>
    <dgm:cxn modelId="{3B485B71-69C3-1B4D-B49A-9C72252A9F2D}" type="presOf" srcId="{E630F192-5C8B-7E47-87C7-81EB07B507C7}" destId="{464CA9E3-BB9C-5B48-A381-0F2DD358996A}" srcOrd="0" destOrd="0" presId="urn:microsoft.com/office/officeart/2005/8/layout/list1"/>
    <dgm:cxn modelId="{295DFF72-246F-6542-856A-0297E3667F0B}" type="presOf" srcId="{841F8C2A-328F-724A-AC61-AF18203E98B3}" destId="{F3802972-AD8D-6C46-9950-31285B6464FF}" srcOrd="0" destOrd="0" presId="urn:microsoft.com/office/officeart/2005/8/layout/list1"/>
    <dgm:cxn modelId="{2C74517A-2455-E84A-8B78-155E80A51D13}" type="presOf" srcId="{8AE05AB4-C8C1-0C46-8AC1-AB7D1EF4A317}" destId="{40B0B400-5226-0F4B-98AB-E6B21FAA5A13}" srcOrd="0" destOrd="0" presId="urn:microsoft.com/office/officeart/2005/8/layout/list1"/>
    <dgm:cxn modelId="{4C1D0F85-1DC4-1F49-848A-0C42217A3C51}" srcId="{E630F192-5C8B-7E47-87C7-81EB07B507C7}" destId="{8AE05AB4-C8C1-0C46-8AC1-AB7D1EF4A317}" srcOrd="0" destOrd="0" parTransId="{1C6D1601-14D0-6D46-A546-BF9AD27AED31}" sibTransId="{0FEF3BC0-9BD0-6947-AE81-E95FF485537F}"/>
    <dgm:cxn modelId="{3BF68787-01C8-524E-843F-78DE25BFAFAB}" type="presOf" srcId="{C4C5AA89-D850-1744-9E0D-9027DA949606}" destId="{DD1D9237-EB74-E84E-AC7E-51428224DD48}" srcOrd="1" destOrd="0" presId="urn:microsoft.com/office/officeart/2005/8/layout/list1"/>
    <dgm:cxn modelId="{4835B0B4-5A13-134B-9F44-DDD5EEF77133}" srcId="{C4C5AA89-D850-1744-9E0D-9027DA949606}" destId="{99DC4C28-A725-454D-BE93-CDF6758F173D}" srcOrd="0" destOrd="0" parTransId="{3C50D3DB-4981-CF43-BB03-CEA66146FC05}" sibTransId="{9CBC6304-C560-B349-AFC8-48AEFAE62F46}"/>
    <dgm:cxn modelId="{CD0EE7BC-EABC-C442-8003-9D2EE71D97BB}" type="presOf" srcId="{E630F192-5C8B-7E47-87C7-81EB07B507C7}" destId="{2E01E895-987A-1640-8719-30A986FB6C86}" srcOrd="1" destOrd="0" presId="urn:microsoft.com/office/officeart/2005/8/layout/list1"/>
    <dgm:cxn modelId="{4AE78692-06AA-664C-A248-5E5F6106228F}" type="presParOf" srcId="{F3802972-AD8D-6C46-9950-31285B6464FF}" destId="{AC315FBB-53F7-6041-A377-53BAC873EAA1}" srcOrd="0" destOrd="0" presId="urn:microsoft.com/office/officeart/2005/8/layout/list1"/>
    <dgm:cxn modelId="{43738B26-3E3F-224A-8263-CA0DC485C2E9}" type="presParOf" srcId="{AC315FBB-53F7-6041-A377-53BAC873EAA1}" destId="{793462AF-15D8-084F-A5E6-11A1D6709268}" srcOrd="0" destOrd="0" presId="urn:microsoft.com/office/officeart/2005/8/layout/list1"/>
    <dgm:cxn modelId="{8588013A-911F-D64A-B16E-F3576E111EEF}" type="presParOf" srcId="{AC315FBB-53F7-6041-A377-53BAC873EAA1}" destId="{DD1D9237-EB74-E84E-AC7E-51428224DD48}" srcOrd="1" destOrd="0" presId="urn:microsoft.com/office/officeart/2005/8/layout/list1"/>
    <dgm:cxn modelId="{9ADBEC57-4D40-C349-8B62-8D4F84349C21}" type="presParOf" srcId="{F3802972-AD8D-6C46-9950-31285B6464FF}" destId="{F763F474-FF0B-2845-BCE4-3D82A97F4081}" srcOrd="1" destOrd="0" presId="urn:microsoft.com/office/officeart/2005/8/layout/list1"/>
    <dgm:cxn modelId="{10BD093C-EDE4-1542-B316-4E3D9B4358E1}" type="presParOf" srcId="{F3802972-AD8D-6C46-9950-31285B6464FF}" destId="{EC4B5A1A-5870-5C40-8ADE-32EFF8546961}" srcOrd="2" destOrd="0" presId="urn:microsoft.com/office/officeart/2005/8/layout/list1"/>
    <dgm:cxn modelId="{D6B7C085-C898-2649-AEB6-294A25F83DC4}" type="presParOf" srcId="{F3802972-AD8D-6C46-9950-31285B6464FF}" destId="{1BDB3C83-8BE2-E74A-A4C1-A20CCB2BB70C}" srcOrd="3" destOrd="0" presId="urn:microsoft.com/office/officeart/2005/8/layout/list1"/>
    <dgm:cxn modelId="{AA467107-D258-9A40-8389-72BEBB74B105}" type="presParOf" srcId="{F3802972-AD8D-6C46-9950-31285B6464FF}" destId="{4CA8084D-C9F9-6F48-91CA-DD2D3B0ADDCF}" srcOrd="4" destOrd="0" presId="urn:microsoft.com/office/officeart/2005/8/layout/list1"/>
    <dgm:cxn modelId="{7E305759-17AD-8E41-91B3-5DBDEA927D59}" type="presParOf" srcId="{4CA8084D-C9F9-6F48-91CA-DD2D3B0ADDCF}" destId="{464CA9E3-BB9C-5B48-A381-0F2DD358996A}" srcOrd="0" destOrd="0" presId="urn:microsoft.com/office/officeart/2005/8/layout/list1"/>
    <dgm:cxn modelId="{9B717068-58E3-E24B-A762-14B69AF4070E}" type="presParOf" srcId="{4CA8084D-C9F9-6F48-91CA-DD2D3B0ADDCF}" destId="{2E01E895-987A-1640-8719-30A986FB6C86}" srcOrd="1" destOrd="0" presId="urn:microsoft.com/office/officeart/2005/8/layout/list1"/>
    <dgm:cxn modelId="{04E170A8-08C8-4E45-81B0-C0238986ECFB}" type="presParOf" srcId="{F3802972-AD8D-6C46-9950-31285B6464FF}" destId="{5455BB0B-CF8C-5E4A-AFA2-A60DAEEE4AF1}" srcOrd="5" destOrd="0" presId="urn:microsoft.com/office/officeart/2005/8/layout/list1"/>
    <dgm:cxn modelId="{D6D6CA4E-5F7A-B848-98C7-22A80C9F6BFC}" type="presParOf" srcId="{F3802972-AD8D-6C46-9950-31285B6464FF}" destId="{40B0B400-5226-0F4B-98AB-E6B21FAA5A1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3CA0A9-4361-4A4C-8F7D-C068CECB64A9}" type="doc">
      <dgm:prSet loTypeId="urn:microsoft.com/office/officeart/2005/8/layout/process1" loCatId="process" qsTypeId="urn:microsoft.com/office/officeart/2005/8/quickstyle/simple4" qsCatId="simple" csTypeId="urn:microsoft.com/office/officeart/2005/8/colors/accent1_2#6" csCatId="accent1" phldr="1"/>
      <dgm:spPr/>
      <dgm:t>
        <a:bodyPr/>
        <a:lstStyle/>
        <a:p>
          <a:endParaRPr lang="en-US"/>
        </a:p>
      </dgm:t>
    </dgm:pt>
    <dgm:pt modelId="{32ADD72F-387D-5D49-B356-32480800A56F}">
      <dgm:prSet phldrT="[Text]"/>
      <dgm:spPr>
        <a:solidFill>
          <a:schemeClr val="accent3">
            <a:lumMod val="50000"/>
          </a:schemeClr>
        </a:solidFill>
      </dgm:spPr>
      <dgm:t>
        <a:bodyPr/>
        <a:lstStyle/>
        <a:p>
          <a:r>
            <a:rPr lang="en-US" sz="3600" dirty="0"/>
            <a:t>General Situation:</a:t>
          </a:r>
        </a:p>
      </dgm:t>
    </dgm:pt>
    <dgm:pt modelId="{ACBCBA39-A19B-0D4A-825F-1C02F1751A15}" type="parTrans" cxnId="{EF10C333-2D65-2E47-B843-F834084BEDE2}">
      <dgm:prSet/>
      <dgm:spPr/>
      <dgm:t>
        <a:bodyPr/>
        <a:lstStyle/>
        <a:p>
          <a:endParaRPr lang="en-US"/>
        </a:p>
      </dgm:t>
    </dgm:pt>
    <dgm:pt modelId="{96A0B8D0-E21D-B546-B2B7-D5F5525779A8}" type="sibTrans" cxnId="{EF10C333-2D65-2E47-B843-F834084BEDE2}">
      <dgm:prSet/>
      <dgm:spPr>
        <a:solidFill>
          <a:schemeClr val="accent2">
            <a:lumMod val="50000"/>
          </a:schemeClr>
        </a:solidFill>
      </dgm:spPr>
      <dgm:t>
        <a:bodyPr/>
        <a:lstStyle/>
        <a:p>
          <a:endParaRPr lang="en-US"/>
        </a:p>
      </dgm:t>
    </dgm:pt>
    <dgm:pt modelId="{890A5C6B-01FF-8644-9F42-531144637C24}">
      <dgm:prSet custT="1"/>
      <dgm:spPr>
        <a:solidFill>
          <a:schemeClr val="accent3">
            <a:lumMod val="50000"/>
          </a:schemeClr>
        </a:solidFill>
      </dgm:spPr>
      <dgm:t>
        <a:bodyPr/>
        <a:lstStyle/>
        <a:p>
          <a:r>
            <a:rPr lang="en-US" sz="2100" dirty="0"/>
            <a:t>one or more producers are generating data and placing these in a buffer</a:t>
          </a:r>
        </a:p>
      </dgm:t>
    </dgm:pt>
    <dgm:pt modelId="{47E672CF-2850-6947-B27E-485C3AEAA424}" type="parTrans" cxnId="{07A70EDB-5576-8B43-8D0B-DD7F50CE7F17}">
      <dgm:prSet/>
      <dgm:spPr/>
      <dgm:t>
        <a:bodyPr/>
        <a:lstStyle/>
        <a:p>
          <a:endParaRPr lang="en-US"/>
        </a:p>
      </dgm:t>
    </dgm:pt>
    <dgm:pt modelId="{A88CA46A-B080-6C46-9957-0EF93D5428E2}" type="sibTrans" cxnId="{07A70EDB-5576-8B43-8D0B-DD7F50CE7F17}">
      <dgm:prSet/>
      <dgm:spPr/>
      <dgm:t>
        <a:bodyPr/>
        <a:lstStyle/>
        <a:p>
          <a:endParaRPr lang="en-US"/>
        </a:p>
      </dgm:t>
    </dgm:pt>
    <dgm:pt modelId="{6B004168-BC8C-F145-810F-93B41C7A0BE5}">
      <dgm:prSet custT="1"/>
      <dgm:spPr>
        <a:solidFill>
          <a:schemeClr val="accent3">
            <a:lumMod val="50000"/>
          </a:schemeClr>
        </a:solidFill>
      </dgm:spPr>
      <dgm:t>
        <a:bodyPr/>
        <a:lstStyle/>
        <a:p>
          <a:r>
            <a:rPr lang="en-US" sz="2100" dirty="0"/>
            <a:t>a single consumer is taking items out of the buffer one at time</a:t>
          </a:r>
        </a:p>
      </dgm:t>
    </dgm:pt>
    <dgm:pt modelId="{DC4F0CD8-5D05-C944-A9B4-C41294EF32B2}" type="parTrans" cxnId="{97215901-35A1-B24E-BE2A-E4B58B7AE385}">
      <dgm:prSet/>
      <dgm:spPr/>
      <dgm:t>
        <a:bodyPr/>
        <a:lstStyle/>
        <a:p>
          <a:endParaRPr lang="en-US"/>
        </a:p>
      </dgm:t>
    </dgm:pt>
    <dgm:pt modelId="{B7A32575-2A76-3E46-B5AB-A76A5BA132B7}" type="sibTrans" cxnId="{97215901-35A1-B24E-BE2A-E4B58B7AE385}">
      <dgm:prSet/>
      <dgm:spPr/>
      <dgm:t>
        <a:bodyPr/>
        <a:lstStyle/>
        <a:p>
          <a:endParaRPr lang="en-US"/>
        </a:p>
      </dgm:t>
    </dgm:pt>
    <dgm:pt modelId="{88E986B8-7F0F-A946-BDC0-FD05E1829B0C}">
      <dgm:prSet custT="1"/>
      <dgm:spPr>
        <a:solidFill>
          <a:schemeClr val="accent3">
            <a:lumMod val="50000"/>
          </a:schemeClr>
        </a:solidFill>
      </dgm:spPr>
      <dgm:t>
        <a:bodyPr/>
        <a:lstStyle/>
        <a:p>
          <a:r>
            <a:rPr lang="en-US" sz="2100" dirty="0"/>
            <a:t>only one producer or consumer may access the buffer at any one time</a:t>
          </a:r>
        </a:p>
      </dgm:t>
    </dgm:pt>
    <dgm:pt modelId="{A4DF1310-AE68-FC4D-A2A0-E842DE47A874}" type="parTrans" cxnId="{C8C9BC49-2BFE-E64C-A284-261D0B85069A}">
      <dgm:prSet/>
      <dgm:spPr/>
      <dgm:t>
        <a:bodyPr/>
        <a:lstStyle/>
        <a:p>
          <a:endParaRPr lang="en-US"/>
        </a:p>
      </dgm:t>
    </dgm:pt>
    <dgm:pt modelId="{8944BF98-7F51-8C42-AF3D-BD83D7EA4B86}" type="sibTrans" cxnId="{C8C9BC49-2BFE-E64C-A284-261D0B85069A}">
      <dgm:prSet/>
      <dgm:spPr/>
      <dgm:t>
        <a:bodyPr/>
        <a:lstStyle/>
        <a:p>
          <a:endParaRPr lang="en-US"/>
        </a:p>
      </dgm:t>
    </dgm:pt>
    <dgm:pt modelId="{1097D9BF-D6EE-F645-B86B-EB8202BE466B}">
      <dgm:prSet/>
      <dgm:spPr/>
      <dgm:t>
        <a:bodyPr/>
        <a:lstStyle/>
        <a:p>
          <a:r>
            <a:rPr lang="en-US" dirty="0"/>
            <a:t>The Problem:</a:t>
          </a:r>
        </a:p>
      </dgm:t>
    </dgm:pt>
    <dgm:pt modelId="{81DDE126-32AB-D741-8738-24BE48D4A02D}" type="parTrans" cxnId="{025D35A0-BFBE-8143-BF4A-36C41FAED1B7}">
      <dgm:prSet/>
      <dgm:spPr/>
      <dgm:t>
        <a:bodyPr/>
        <a:lstStyle/>
        <a:p>
          <a:endParaRPr lang="en-US"/>
        </a:p>
      </dgm:t>
    </dgm:pt>
    <dgm:pt modelId="{F0E057FC-5C5A-A843-AD44-105E09ADE54B}" type="sibTrans" cxnId="{025D35A0-BFBE-8143-BF4A-36C41FAED1B7}">
      <dgm:prSet/>
      <dgm:spPr/>
      <dgm:t>
        <a:bodyPr/>
        <a:lstStyle/>
        <a:p>
          <a:endParaRPr lang="en-US"/>
        </a:p>
      </dgm:t>
    </dgm:pt>
    <dgm:pt modelId="{68859321-50D7-6A47-9CEF-1D23ED860482}">
      <dgm:prSet/>
      <dgm:spPr/>
      <dgm:t>
        <a:bodyPr/>
        <a:lstStyle/>
        <a:p>
          <a:r>
            <a:rPr lang="en-US" dirty="0"/>
            <a:t>ensure that the producer can’t add data into full buffer and consumer can’t remove data from an empty buffer</a:t>
          </a:r>
        </a:p>
      </dgm:t>
    </dgm:pt>
    <dgm:pt modelId="{99F7E1FF-FBED-C749-84FD-ADFC15A66C55}" type="parTrans" cxnId="{EA91773A-5AB7-D546-A3B1-E48B29C8C03F}">
      <dgm:prSet/>
      <dgm:spPr/>
      <dgm:t>
        <a:bodyPr/>
        <a:lstStyle/>
        <a:p>
          <a:endParaRPr lang="en-US"/>
        </a:p>
      </dgm:t>
    </dgm:pt>
    <dgm:pt modelId="{86F6F86A-EFF7-A641-9BF5-359A74C7EEF0}" type="sibTrans" cxnId="{EA91773A-5AB7-D546-A3B1-E48B29C8C03F}">
      <dgm:prSet/>
      <dgm:spPr/>
      <dgm:t>
        <a:bodyPr/>
        <a:lstStyle/>
        <a:p>
          <a:endParaRPr lang="en-US"/>
        </a:p>
      </dgm:t>
    </dgm:pt>
    <dgm:pt modelId="{D105F745-C823-BE43-91D0-375DBAE61FAE}" type="pres">
      <dgm:prSet presAssocID="{7C3CA0A9-4361-4A4C-8F7D-C068CECB64A9}" presName="Name0" presStyleCnt="0">
        <dgm:presLayoutVars>
          <dgm:dir/>
          <dgm:resizeHandles val="exact"/>
        </dgm:presLayoutVars>
      </dgm:prSet>
      <dgm:spPr/>
    </dgm:pt>
    <dgm:pt modelId="{0FC6EB41-3B3B-EA42-AE9D-C2314DC42775}" type="pres">
      <dgm:prSet presAssocID="{32ADD72F-387D-5D49-B356-32480800A56F}" presName="node" presStyleLbl="node1" presStyleIdx="0" presStyleCnt="2" custScaleX="125482" custScaleY="163827" custLinFactNeighborX="11321">
        <dgm:presLayoutVars>
          <dgm:bulletEnabled val="1"/>
        </dgm:presLayoutVars>
      </dgm:prSet>
      <dgm:spPr/>
    </dgm:pt>
    <dgm:pt modelId="{2FC5CD5F-1F07-7F44-B8F2-45124A5E3E66}" type="pres">
      <dgm:prSet presAssocID="{96A0B8D0-E21D-B546-B2B7-D5F5525779A8}" presName="sibTrans" presStyleLbl="sibTrans2D1" presStyleIdx="0" presStyleCnt="1"/>
      <dgm:spPr/>
    </dgm:pt>
    <dgm:pt modelId="{2FFAD541-8591-7E4B-82CA-9280A7C70CB7}" type="pres">
      <dgm:prSet presAssocID="{96A0B8D0-E21D-B546-B2B7-D5F5525779A8}" presName="connectorText" presStyleLbl="sibTrans2D1" presStyleIdx="0" presStyleCnt="1"/>
      <dgm:spPr/>
    </dgm:pt>
    <dgm:pt modelId="{97C10248-49D4-BA42-A96D-F06C469FE9B5}" type="pres">
      <dgm:prSet presAssocID="{1097D9BF-D6EE-F645-B86B-EB8202BE466B}" presName="node" presStyleLbl="node1" presStyleIdx="1" presStyleCnt="2" custScaleX="100394" custScaleY="129337">
        <dgm:presLayoutVars>
          <dgm:bulletEnabled val="1"/>
        </dgm:presLayoutVars>
      </dgm:prSet>
      <dgm:spPr/>
    </dgm:pt>
  </dgm:ptLst>
  <dgm:cxnLst>
    <dgm:cxn modelId="{97215901-35A1-B24E-BE2A-E4B58B7AE385}" srcId="{32ADD72F-387D-5D49-B356-32480800A56F}" destId="{6B004168-BC8C-F145-810F-93B41C7A0BE5}" srcOrd="1" destOrd="0" parTransId="{DC4F0CD8-5D05-C944-A9B4-C41294EF32B2}" sibTransId="{B7A32575-2A76-3E46-B5AB-A76A5BA132B7}"/>
    <dgm:cxn modelId="{FF871215-DFDF-8B43-8C09-44D0BB4886A8}" type="presOf" srcId="{68859321-50D7-6A47-9CEF-1D23ED860482}" destId="{97C10248-49D4-BA42-A96D-F06C469FE9B5}" srcOrd="0" destOrd="1" presId="urn:microsoft.com/office/officeart/2005/8/layout/process1"/>
    <dgm:cxn modelId="{EF10C333-2D65-2E47-B843-F834084BEDE2}" srcId="{7C3CA0A9-4361-4A4C-8F7D-C068CECB64A9}" destId="{32ADD72F-387D-5D49-B356-32480800A56F}" srcOrd="0" destOrd="0" parTransId="{ACBCBA39-A19B-0D4A-825F-1C02F1751A15}" sibTransId="{96A0B8D0-E21D-B546-B2B7-D5F5525779A8}"/>
    <dgm:cxn modelId="{EA91773A-5AB7-D546-A3B1-E48B29C8C03F}" srcId="{1097D9BF-D6EE-F645-B86B-EB8202BE466B}" destId="{68859321-50D7-6A47-9CEF-1D23ED860482}" srcOrd="0" destOrd="0" parTransId="{99F7E1FF-FBED-C749-84FD-ADFC15A66C55}" sibTransId="{86F6F86A-EFF7-A641-9BF5-359A74C7EEF0}"/>
    <dgm:cxn modelId="{C8C9BC49-2BFE-E64C-A284-261D0B85069A}" srcId="{32ADD72F-387D-5D49-B356-32480800A56F}" destId="{88E986B8-7F0F-A946-BDC0-FD05E1829B0C}" srcOrd="2" destOrd="0" parTransId="{A4DF1310-AE68-FC4D-A2A0-E842DE47A874}" sibTransId="{8944BF98-7F51-8C42-AF3D-BD83D7EA4B86}"/>
    <dgm:cxn modelId="{6C73ED70-8C7F-4046-8B42-EB93CF0E2779}" type="presOf" srcId="{32ADD72F-387D-5D49-B356-32480800A56F}" destId="{0FC6EB41-3B3B-EA42-AE9D-C2314DC42775}" srcOrd="0" destOrd="0" presId="urn:microsoft.com/office/officeart/2005/8/layout/process1"/>
    <dgm:cxn modelId="{C5E87657-00F4-E84A-AE78-8412F585ACA0}" type="presOf" srcId="{7C3CA0A9-4361-4A4C-8F7D-C068CECB64A9}" destId="{D105F745-C823-BE43-91D0-375DBAE61FAE}" srcOrd="0" destOrd="0" presId="urn:microsoft.com/office/officeart/2005/8/layout/process1"/>
    <dgm:cxn modelId="{84D5F97C-9096-8C40-A576-C1B8A27BFF19}" type="presOf" srcId="{1097D9BF-D6EE-F645-B86B-EB8202BE466B}" destId="{97C10248-49D4-BA42-A96D-F06C469FE9B5}" srcOrd="0" destOrd="0" presId="urn:microsoft.com/office/officeart/2005/8/layout/process1"/>
    <dgm:cxn modelId="{025D35A0-BFBE-8143-BF4A-36C41FAED1B7}" srcId="{7C3CA0A9-4361-4A4C-8F7D-C068CECB64A9}" destId="{1097D9BF-D6EE-F645-B86B-EB8202BE466B}" srcOrd="1" destOrd="0" parTransId="{81DDE126-32AB-D741-8738-24BE48D4A02D}" sibTransId="{F0E057FC-5C5A-A843-AD44-105E09ADE54B}"/>
    <dgm:cxn modelId="{DDBBEDAF-8AF6-534D-84AC-570FA6B78CB3}" type="presOf" srcId="{890A5C6B-01FF-8644-9F42-531144637C24}" destId="{0FC6EB41-3B3B-EA42-AE9D-C2314DC42775}" srcOrd="0" destOrd="1" presId="urn:microsoft.com/office/officeart/2005/8/layout/process1"/>
    <dgm:cxn modelId="{0742BCBC-73C8-1246-8CE5-68457D140F0A}" type="presOf" srcId="{6B004168-BC8C-F145-810F-93B41C7A0BE5}" destId="{0FC6EB41-3B3B-EA42-AE9D-C2314DC42775}" srcOrd="0" destOrd="2" presId="urn:microsoft.com/office/officeart/2005/8/layout/process1"/>
    <dgm:cxn modelId="{F5A978BD-BD77-E14D-B26E-F35E19EB7D65}" type="presOf" srcId="{88E986B8-7F0F-A946-BDC0-FD05E1829B0C}" destId="{0FC6EB41-3B3B-EA42-AE9D-C2314DC42775}" srcOrd="0" destOrd="3" presId="urn:microsoft.com/office/officeart/2005/8/layout/process1"/>
    <dgm:cxn modelId="{D5F045CF-9CAD-084B-B720-1AEC944CD1A4}" type="presOf" srcId="{96A0B8D0-E21D-B546-B2B7-D5F5525779A8}" destId="{2FC5CD5F-1F07-7F44-B8F2-45124A5E3E66}" srcOrd="0" destOrd="0" presId="urn:microsoft.com/office/officeart/2005/8/layout/process1"/>
    <dgm:cxn modelId="{4104F1D8-5ECF-EB4D-908A-107B77E2FBB5}" type="presOf" srcId="{96A0B8D0-E21D-B546-B2B7-D5F5525779A8}" destId="{2FFAD541-8591-7E4B-82CA-9280A7C70CB7}" srcOrd="1" destOrd="0" presId="urn:microsoft.com/office/officeart/2005/8/layout/process1"/>
    <dgm:cxn modelId="{07A70EDB-5576-8B43-8D0B-DD7F50CE7F17}" srcId="{32ADD72F-387D-5D49-B356-32480800A56F}" destId="{890A5C6B-01FF-8644-9F42-531144637C24}" srcOrd="0" destOrd="0" parTransId="{47E672CF-2850-6947-B27E-485C3AEAA424}" sibTransId="{A88CA46A-B080-6C46-9957-0EF93D5428E2}"/>
    <dgm:cxn modelId="{E4664372-AA1C-3B4A-AEDF-873BDB8F5DAE}" type="presParOf" srcId="{D105F745-C823-BE43-91D0-375DBAE61FAE}" destId="{0FC6EB41-3B3B-EA42-AE9D-C2314DC42775}" srcOrd="0" destOrd="0" presId="urn:microsoft.com/office/officeart/2005/8/layout/process1"/>
    <dgm:cxn modelId="{EEA0EE49-2179-024A-9995-A22F06D39374}" type="presParOf" srcId="{D105F745-C823-BE43-91D0-375DBAE61FAE}" destId="{2FC5CD5F-1F07-7F44-B8F2-45124A5E3E66}" srcOrd="1" destOrd="0" presId="urn:microsoft.com/office/officeart/2005/8/layout/process1"/>
    <dgm:cxn modelId="{A94A2124-6642-684D-B594-2502D24726F1}" type="presParOf" srcId="{2FC5CD5F-1F07-7F44-B8F2-45124A5E3E66}" destId="{2FFAD541-8591-7E4B-82CA-9280A7C70CB7}" srcOrd="0" destOrd="0" presId="urn:microsoft.com/office/officeart/2005/8/layout/process1"/>
    <dgm:cxn modelId="{9B1C58CB-E41F-1444-AC98-C527B15C85E8}" type="presParOf" srcId="{D105F745-C823-BE43-91D0-375DBAE61FAE}" destId="{97C10248-49D4-BA42-A96D-F06C469FE9B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78A990-084D-244A-ABFA-1DBDCB28F056}" type="doc">
      <dgm:prSet loTypeId="urn:microsoft.com/office/officeart/2005/8/layout/hProcess11" loCatId="process" qsTypeId="urn:microsoft.com/office/officeart/2005/8/quickstyle/simple4" qsCatId="simple" csTypeId="urn:microsoft.com/office/officeart/2005/8/colors/accent1_2#7" csCatId="accent1"/>
      <dgm:spPr/>
      <dgm:t>
        <a:bodyPr/>
        <a:lstStyle/>
        <a:p>
          <a:endParaRPr lang="en-US"/>
        </a:p>
      </dgm:t>
    </dgm:pt>
    <dgm:pt modelId="{0CD498C7-3DDE-0C46-9AE3-319907EB4EE7}">
      <dgm:prSet/>
      <dgm:spPr/>
      <dgm:t>
        <a:bodyPr/>
        <a:lstStyle/>
        <a:p>
          <a:pPr rtl="0"/>
          <a:r>
            <a:rPr lang="en-US" dirty="0"/>
            <a:t>Local data variables are accessible only by the monitor’s procedures and not by any external procedure</a:t>
          </a:r>
        </a:p>
      </dgm:t>
    </dgm:pt>
    <dgm:pt modelId="{8D950DE2-9FCB-674D-9547-FD7F92868FDF}" type="parTrans" cxnId="{9060B13E-EB83-584D-AC05-258206B1E1DC}">
      <dgm:prSet/>
      <dgm:spPr/>
      <dgm:t>
        <a:bodyPr/>
        <a:lstStyle/>
        <a:p>
          <a:endParaRPr lang="en-US"/>
        </a:p>
      </dgm:t>
    </dgm:pt>
    <dgm:pt modelId="{5CE9E49E-63E3-924D-9DA4-CE09FF92C74D}" type="sibTrans" cxnId="{9060B13E-EB83-584D-AC05-258206B1E1DC}">
      <dgm:prSet/>
      <dgm:spPr/>
      <dgm:t>
        <a:bodyPr/>
        <a:lstStyle/>
        <a:p>
          <a:endParaRPr lang="en-US"/>
        </a:p>
      </dgm:t>
    </dgm:pt>
    <dgm:pt modelId="{8EA9CC64-AB13-CE41-A069-63201EE90D17}">
      <dgm:prSet/>
      <dgm:spPr/>
      <dgm:t>
        <a:bodyPr/>
        <a:lstStyle/>
        <a:p>
          <a:pPr rtl="0"/>
          <a:r>
            <a:rPr lang="en-US" dirty="0"/>
            <a:t>Process enters monitor by invoking one of its procedures</a:t>
          </a:r>
        </a:p>
      </dgm:t>
    </dgm:pt>
    <dgm:pt modelId="{B8F14AB4-9BCB-FB49-B1D5-5A4A82657B1D}" type="parTrans" cxnId="{2A8E4868-B2DB-2F49-A4A5-95FEC4EF9A34}">
      <dgm:prSet/>
      <dgm:spPr/>
      <dgm:t>
        <a:bodyPr/>
        <a:lstStyle/>
        <a:p>
          <a:endParaRPr lang="en-US"/>
        </a:p>
      </dgm:t>
    </dgm:pt>
    <dgm:pt modelId="{10A7DE3D-0A3F-A145-95C0-0BF97558CB2F}" type="sibTrans" cxnId="{2A8E4868-B2DB-2F49-A4A5-95FEC4EF9A34}">
      <dgm:prSet/>
      <dgm:spPr/>
      <dgm:t>
        <a:bodyPr/>
        <a:lstStyle/>
        <a:p>
          <a:endParaRPr lang="en-US"/>
        </a:p>
      </dgm:t>
    </dgm:pt>
    <dgm:pt modelId="{6E91142C-36C5-A64D-8E23-3E1F763F275F}">
      <dgm:prSet/>
      <dgm:spPr/>
      <dgm:t>
        <a:bodyPr/>
        <a:lstStyle/>
        <a:p>
          <a:pPr rtl="0"/>
          <a:r>
            <a:rPr lang="en-US" dirty="0"/>
            <a:t>Only one process may be executing in the monitor at a time</a:t>
          </a:r>
        </a:p>
      </dgm:t>
    </dgm:pt>
    <dgm:pt modelId="{0CE164C2-1D94-CD4E-99FA-05E077D244EE}" type="parTrans" cxnId="{087B68F7-DC65-3E4E-9C58-622EDA633B35}">
      <dgm:prSet/>
      <dgm:spPr/>
      <dgm:t>
        <a:bodyPr/>
        <a:lstStyle/>
        <a:p>
          <a:endParaRPr lang="en-US"/>
        </a:p>
      </dgm:t>
    </dgm:pt>
    <dgm:pt modelId="{4E5A11BF-DB4A-C947-B5E9-A877E3978015}" type="sibTrans" cxnId="{087B68F7-DC65-3E4E-9C58-622EDA633B35}">
      <dgm:prSet/>
      <dgm:spPr/>
      <dgm:t>
        <a:bodyPr/>
        <a:lstStyle/>
        <a:p>
          <a:endParaRPr lang="en-US"/>
        </a:p>
      </dgm:t>
    </dgm:pt>
    <dgm:pt modelId="{2DBD913D-1F48-A44D-A290-E2245B3307C3}" type="pres">
      <dgm:prSet presAssocID="{6978A990-084D-244A-ABFA-1DBDCB28F056}" presName="Name0" presStyleCnt="0">
        <dgm:presLayoutVars>
          <dgm:dir/>
          <dgm:resizeHandles val="exact"/>
        </dgm:presLayoutVars>
      </dgm:prSet>
      <dgm:spPr/>
    </dgm:pt>
    <dgm:pt modelId="{F27ED8C3-E406-2842-BD01-BCFEA1E9CFC2}" type="pres">
      <dgm:prSet presAssocID="{6978A990-084D-244A-ABFA-1DBDCB28F056}" presName="arrow" presStyleLbl="bgShp" presStyleIdx="0" presStyleCnt="1"/>
      <dgm:spPr>
        <a:solidFill>
          <a:schemeClr val="accent5">
            <a:lumMod val="50000"/>
            <a:alpha val="73000"/>
          </a:schemeClr>
        </a:solidFill>
      </dgm:spPr>
    </dgm:pt>
    <dgm:pt modelId="{ABAC3629-7E56-E44D-B9E9-E4277FBF8261}" type="pres">
      <dgm:prSet presAssocID="{6978A990-084D-244A-ABFA-1DBDCB28F056}" presName="points" presStyleCnt="0"/>
      <dgm:spPr/>
    </dgm:pt>
    <dgm:pt modelId="{966F37C6-7D75-FD49-A96A-649582BC7A80}" type="pres">
      <dgm:prSet presAssocID="{0CD498C7-3DDE-0C46-9AE3-319907EB4EE7}" presName="compositeA" presStyleCnt="0"/>
      <dgm:spPr/>
    </dgm:pt>
    <dgm:pt modelId="{58893B8B-7919-3541-8D99-D3AEC91FB799}" type="pres">
      <dgm:prSet presAssocID="{0CD498C7-3DDE-0C46-9AE3-319907EB4EE7}" presName="textA" presStyleLbl="revTx" presStyleIdx="0" presStyleCnt="3">
        <dgm:presLayoutVars>
          <dgm:bulletEnabled val="1"/>
        </dgm:presLayoutVars>
      </dgm:prSet>
      <dgm:spPr/>
    </dgm:pt>
    <dgm:pt modelId="{A1A147BE-7D78-004C-B935-FAA4F498AEEE}" type="pres">
      <dgm:prSet presAssocID="{0CD498C7-3DDE-0C46-9AE3-319907EB4EE7}" presName="circleA" presStyleLbl="node1" presStyleIdx="0" presStyleCnt="3"/>
      <dgm:spPr>
        <a:solidFill>
          <a:schemeClr val="bg1">
            <a:lumMod val="85000"/>
          </a:schemeClr>
        </a:solidFill>
      </dgm:spPr>
    </dgm:pt>
    <dgm:pt modelId="{61087838-36BF-674B-8A25-A19155220825}" type="pres">
      <dgm:prSet presAssocID="{0CD498C7-3DDE-0C46-9AE3-319907EB4EE7}" presName="spaceA" presStyleCnt="0"/>
      <dgm:spPr/>
    </dgm:pt>
    <dgm:pt modelId="{0A6BDCA9-7D47-2B4B-B9A8-FDEB79E1CE6A}" type="pres">
      <dgm:prSet presAssocID="{5CE9E49E-63E3-924D-9DA4-CE09FF92C74D}" presName="space" presStyleCnt="0"/>
      <dgm:spPr/>
    </dgm:pt>
    <dgm:pt modelId="{2AAC76F1-2C7F-8245-A4D5-FC3AB358E11D}" type="pres">
      <dgm:prSet presAssocID="{8EA9CC64-AB13-CE41-A069-63201EE90D17}" presName="compositeB" presStyleCnt="0"/>
      <dgm:spPr/>
    </dgm:pt>
    <dgm:pt modelId="{5F9EB354-648F-9643-A087-BCC60CED9639}" type="pres">
      <dgm:prSet presAssocID="{8EA9CC64-AB13-CE41-A069-63201EE90D17}" presName="textB" presStyleLbl="revTx" presStyleIdx="1" presStyleCnt="3">
        <dgm:presLayoutVars>
          <dgm:bulletEnabled val="1"/>
        </dgm:presLayoutVars>
      </dgm:prSet>
      <dgm:spPr/>
    </dgm:pt>
    <dgm:pt modelId="{5BF15F84-4D4A-644D-84F8-62271DC370A9}" type="pres">
      <dgm:prSet presAssocID="{8EA9CC64-AB13-CE41-A069-63201EE90D17}" presName="circleB" presStyleLbl="node1" presStyleIdx="1" presStyleCnt="3"/>
      <dgm:spPr>
        <a:solidFill>
          <a:schemeClr val="bg1">
            <a:lumMod val="85000"/>
          </a:schemeClr>
        </a:solidFill>
      </dgm:spPr>
    </dgm:pt>
    <dgm:pt modelId="{37B389D9-BE03-4C41-ADE4-D266C5D96FF8}" type="pres">
      <dgm:prSet presAssocID="{8EA9CC64-AB13-CE41-A069-63201EE90D17}" presName="spaceB" presStyleCnt="0"/>
      <dgm:spPr/>
    </dgm:pt>
    <dgm:pt modelId="{7F9A5DD9-4E05-0445-AECE-FF36902F5EC8}" type="pres">
      <dgm:prSet presAssocID="{10A7DE3D-0A3F-A145-95C0-0BF97558CB2F}" presName="space" presStyleCnt="0"/>
      <dgm:spPr/>
    </dgm:pt>
    <dgm:pt modelId="{DB7646A1-B2FD-5944-92CB-5000DCDE26A7}" type="pres">
      <dgm:prSet presAssocID="{6E91142C-36C5-A64D-8E23-3E1F763F275F}" presName="compositeA" presStyleCnt="0"/>
      <dgm:spPr/>
    </dgm:pt>
    <dgm:pt modelId="{566C022D-D681-2E41-B689-7BBB02AA63E8}" type="pres">
      <dgm:prSet presAssocID="{6E91142C-36C5-A64D-8E23-3E1F763F275F}" presName="textA" presStyleLbl="revTx" presStyleIdx="2" presStyleCnt="3">
        <dgm:presLayoutVars>
          <dgm:bulletEnabled val="1"/>
        </dgm:presLayoutVars>
      </dgm:prSet>
      <dgm:spPr/>
    </dgm:pt>
    <dgm:pt modelId="{C07DF334-9E43-C046-A30B-E200F2167D98}" type="pres">
      <dgm:prSet presAssocID="{6E91142C-36C5-A64D-8E23-3E1F763F275F}" presName="circleA" presStyleLbl="node1" presStyleIdx="2" presStyleCnt="3"/>
      <dgm:spPr>
        <a:solidFill>
          <a:schemeClr val="bg1">
            <a:lumMod val="85000"/>
          </a:schemeClr>
        </a:solidFill>
      </dgm:spPr>
    </dgm:pt>
    <dgm:pt modelId="{331EF74E-9A03-6140-B37A-9FD0912CCB57}" type="pres">
      <dgm:prSet presAssocID="{6E91142C-36C5-A64D-8E23-3E1F763F275F}" presName="spaceA" presStyleCnt="0"/>
      <dgm:spPr/>
    </dgm:pt>
  </dgm:ptLst>
  <dgm:cxnLst>
    <dgm:cxn modelId="{D7005629-DBD9-3F44-ABBD-79C3620F9059}" type="presOf" srcId="{8EA9CC64-AB13-CE41-A069-63201EE90D17}" destId="{5F9EB354-648F-9643-A087-BCC60CED9639}" srcOrd="0" destOrd="0" presId="urn:microsoft.com/office/officeart/2005/8/layout/hProcess11"/>
    <dgm:cxn modelId="{9060B13E-EB83-584D-AC05-258206B1E1DC}" srcId="{6978A990-084D-244A-ABFA-1DBDCB28F056}" destId="{0CD498C7-3DDE-0C46-9AE3-319907EB4EE7}" srcOrd="0" destOrd="0" parTransId="{8D950DE2-9FCB-674D-9547-FD7F92868FDF}" sibTransId="{5CE9E49E-63E3-924D-9DA4-CE09FF92C74D}"/>
    <dgm:cxn modelId="{1999F766-026F-4C49-BF8B-4B4539E0A0C8}" type="presOf" srcId="{0CD498C7-3DDE-0C46-9AE3-319907EB4EE7}" destId="{58893B8B-7919-3541-8D99-D3AEC91FB799}" srcOrd="0" destOrd="0" presId="urn:microsoft.com/office/officeart/2005/8/layout/hProcess11"/>
    <dgm:cxn modelId="{2A8E4868-B2DB-2F49-A4A5-95FEC4EF9A34}" srcId="{6978A990-084D-244A-ABFA-1DBDCB28F056}" destId="{8EA9CC64-AB13-CE41-A069-63201EE90D17}" srcOrd="1" destOrd="0" parTransId="{B8F14AB4-9BCB-FB49-B1D5-5A4A82657B1D}" sibTransId="{10A7DE3D-0A3F-A145-95C0-0BF97558CB2F}"/>
    <dgm:cxn modelId="{75CC5A68-3849-004A-820D-9AECA951C347}" type="presOf" srcId="{6978A990-084D-244A-ABFA-1DBDCB28F056}" destId="{2DBD913D-1F48-A44D-A290-E2245B3307C3}" srcOrd="0" destOrd="0" presId="urn:microsoft.com/office/officeart/2005/8/layout/hProcess11"/>
    <dgm:cxn modelId="{65BFCBC6-F6F1-C04A-A9C5-D04EFB58B08B}" type="presOf" srcId="{6E91142C-36C5-A64D-8E23-3E1F763F275F}" destId="{566C022D-D681-2E41-B689-7BBB02AA63E8}" srcOrd="0" destOrd="0" presId="urn:microsoft.com/office/officeart/2005/8/layout/hProcess11"/>
    <dgm:cxn modelId="{087B68F7-DC65-3E4E-9C58-622EDA633B35}" srcId="{6978A990-084D-244A-ABFA-1DBDCB28F056}" destId="{6E91142C-36C5-A64D-8E23-3E1F763F275F}" srcOrd="2" destOrd="0" parTransId="{0CE164C2-1D94-CD4E-99FA-05E077D244EE}" sibTransId="{4E5A11BF-DB4A-C947-B5E9-A877E3978015}"/>
    <dgm:cxn modelId="{EA4A9794-B578-AA49-A23F-A7AF50134340}" type="presParOf" srcId="{2DBD913D-1F48-A44D-A290-E2245B3307C3}" destId="{F27ED8C3-E406-2842-BD01-BCFEA1E9CFC2}" srcOrd="0" destOrd="0" presId="urn:microsoft.com/office/officeart/2005/8/layout/hProcess11"/>
    <dgm:cxn modelId="{5A8A45FA-76CD-2042-AF65-3F832F21D373}" type="presParOf" srcId="{2DBD913D-1F48-A44D-A290-E2245B3307C3}" destId="{ABAC3629-7E56-E44D-B9E9-E4277FBF8261}" srcOrd="1" destOrd="0" presId="urn:microsoft.com/office/officeart/2005/8/layout/hProcess11"/>
    <dgm:cxn modelId="{9B86258F-6A37-2E4D-B128-8CF0FAB01DD7}" type="presParOf" srcId="{ABAC3629-7E56-E44D-B9E9-E4277FBF8261}" destId="{966F37C6-7D75-FD49-A96A-649582BC7A80}" srcOrd="0" destOrd="0" presId="urn:microsoft.com/office/officeart/2005/8/layout/hProcess11"/>
    <dgm:cxn modelId="{E2E2B9D0-DE41-324B-A1F2-753BE736A1C4}" type="presParOf" srcId="{966F37C6-7D75-FD49-A96A-649582BC7A80}" destId="{58893B8B-7919-3541-8D99-D3AEC91FB799}" srcOrd="0" destOrd="0" presId="urn:microsoft.com/office/officeart/2005/8/layout/hProcess11"/>
    <dgm:cxn modelId="{ADDBB0D1-6DD4-CE48-8EA7-832845A16E77}" type="presParOf" srcId="{966F37C6-7D75-FD49-A96A-649582BC7A80}" destId="{A1A147BE-7D78-004C-B935-FAA4F498AEEE}" srcOrd="1" destOrd="0" presId="urn:microsoft.com/office/officeart/2005/8/layout/hProcess11"/>
    <dgm:cxn modelId="{730B8374-3A04-9249-A3C3-9C32D0C49790}" type="presParOf" srcId="{966F37C6-7D75-FD49-A96A-649582BC7A80}" destId="{61087838-36BF-674B-8A25-A19155220825}" srcOrd="2" destOrd="0" presId="urn:microsoft.com/office/officeart/2005/8/layout/hProcess11"/>
    <dgm:cxn modelId="{06DC396C-8F2E-3644-AF11-766EA4C24017}" type="presParOf" srcId="{ABAC3629-7E56-E44D-B9E9-E4277FBF8261}" destId="{0A6BDCA9-7D47-2B4B-B9A8-FDEB79E1CE6A}" srcOrd="1" destOrd="0" presId="urn:microsoft.com/office/officeart/2005/8/layout/hProcess11"/>
    <dgm:cxn modelId="{6F85DD21-0395-B94A-B77F-28BF8D19C38E}" type="presParOf" srcId="{ABAC3629-7E56-E44D-B9E9-E4277FBF8261}" destId="{2AAC76F1-2C7F-8245-A4D5-FC3AB358E11D}" srcOrd="2" destOrd="0" presId="urn:microsoft.com/office/officeart/2005/8/layout/hProcess11"/>
    <dgm:cxn modelId="{C5360427-E25D-9744-89AE-A674E8B712E8}" type="presParOf" srcId="{2AAC76F1-2C7F-8245-A4D5-FC3AB358E11D}" destId="{5F9EB354-648F-9643-A087-BCC60CED9639}" srcOrd="0" destOrd="0" presId="urn:microsoft.com/office/officeart/2005/8/layout/hProcess11"/>
    <dgm:cxn modelId="{71322FAC-E336-234B-B9FC-CBCF9E0FB697}" type="presParOf" srcId="{2AAC76F1-2C7F-8245-A4D5-FC3AB358E11D}" destId="{5BF15F84-4D4A-644D-84F8-62271DC370A9}" srcOrd="1" destOrd="0" presId="urn:microsoft.com/office/officeart/2005/8/layout/hProcess11"/>
    <dgm:cxn modelId="{C1030814-126C-194A-BC91-7EA8DD2CD08E}" type="presParOf" srcId="{2AAC76F1-2C7F-8245-A4D5-FC3AB358E11D}" destId="{37B389D9-BE03-4C41-ADE4-D266C5D96FF8}" srcOrd="2" destOrd="0" presId="urn:microsoft.com/office/officeart/2005/8/layout/hProcess11"/>
    <dgm:cxn modelId="{A0DA03BB-4909-2647-87B8-72498CC96C7F}" type="presParOf" srcId="{ABAC3629-7E56-E44D-B9E9-E4277FBF8261}" destId="{7F9A5DD9-4E05-0445-AECE-FF36902F5EC8}" srcOrd="3" destOrd="0" presId="urn:microsoft.com/office/officeart/2005/8/layout/hProcess11"/>
    <dgm:cxn modelId="{E7EEE480-41EB-B442-A79A-C60D0C9217C5}" type="presParOf" srcId="{ABAC3629-7E56-E44D-B9E9-E4277FBF8261}" destId="{DB7646A1-B2FD-5944-92CB-5000DCDE26A7}" srcOrd="4" destOrd="0" presId="urn:microsoft.com/office/officeart/2005/8/layout/hProcess11"/>
    <dgm:cxn modelId="{43DBE0CF-FE9F-CA4E-BCFE-5F23B77BBB57}" type="presParOf" srcId="{DB7646A1-B2FD-5944-92CB-5000DCDE26A7}" destId="{566C022D-D681-2E41-B689-7BBB02AA63E8}" srcOrd="0" destOrd="0" presId="urn:microsoft.com/office/officeart/2005/8/layout/hProcess11"/>
    <dgm:cxn modelId="{45B528FE-8266-6B46-AF6A-8A04271BC36E}" type="presParOf" srcId="{DB7646A1-B2FD-5944-92CB-5000DCDE26A7}" destId="{C07DF334-9E43-C046-A30B-E200F2167D98}" srcOrd="1" destOrd="0" presId="urn:microsoft.com/office/officeart/2005/8/layout/hProcess11"/>
    <dgm:cxn modelId="{A1234411-FC71-3849-8BE6-B0D656D09D9E}" type="presParOf" srcId="{DB7646A1-B2FD-5944-92CB-5000DCDE26A7}" destId="{331EF74E-9A03-6140-B37A-9FD0912CCB5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F3E3F9-68CC-4B48-97D8-8820B8B52380}" type="doc">
      <dgm:prSet loTypeId="urn:microsoft.com/office/officeart/2005/8/layout/hList1" loCatId="list" qsTypeId="urn:microsoft.com/office/officeart/2005/8/quickstyle/simple4" qsCatId="simple" csTypeId="urn:microsoft.com/office/officeart/2005/8/colors/accent1_2#8" csCatId="accent1" phldr="1"/>
      <dgm:spPr/>
      <dgm:t>
        <a:bodyPr/>
        <a:lstStyle/>
        <a:p>
          <a:endParaRPr lang="en-US"/>
        </a:p>
      </dgm:t>
    </dgm:pt>
    <dgm:pt modelId="{1EA6FED8-9BBF-5140-A08F-A237BA4E9A02}">
      <dgm:prSet phldrT="[Text]"/>
      <dgm:spPr>
        <a:solidFill>
          <a:schemeClr val="accent6">
            <a:lumMod val="75000"/>
          </a:schemeClr>
        </a:solidFill>
      </dgm:spPr>
      <dgm:t>
        <a:bodyPr/>
        <a:lstStyle/>
        <a:p>
          <a:r>
            <a:rPr lang="en-NZ" dirty="0"/>
            <a:t>synchronization</a:t>
          </a:r>
          <a:endParaRPr lang="en-US" dirty="0"/>
        </a:p>
      </dgm:t>
    </dgm:pt>
    <dgm:pt modelId="{913D91F1-9A02-CC4A-AA24-9B4EFD555C36}" type="parTrans" cxnId="{50F33E3D-3B5D-3F43-849C-DA606D4851DA}">
      <dgm:prSet/>
      <dgm:spPr/>
      <dgm:t>
        <a:bodyPr/>
        <a:lstStyle/>
        <a:p>
          <a:endParaRPr lang="en-US"/>
        </a:p>
      </dgm:t>
    </dgm:pt>
    <dgm:pt modelId="{0A4C3C0D-C741-C942-A2D0-5FDFBAB365B9}" type="sibTrans" cxnId="{50F33E3D-3B5D-3F43-849C-DA606D4851DA}">
      <dgm:prSet/>
      <dgm:spPr/>
      <dgm:t>
        <a:bodyPr/>
        <a:lstStyle/>
        <a:p>
          <a:endParaRPr lang="en-US"/>
        </a:p>
      </dgm:t>
    </dgm:pt>
    <dgm:pt modelId="{3B0A3029-B0C2-F141-B2EA-DA17FBF6E37E}">
      <dgm:prSet/>
      <dgm:spPr>
        <a:solidFill>
          <a:schemeClr val="accent5">
            <a:lumMod val="60000"/>
            <a:lumOff val="40000"/>
            <a:alpha val="46000"/>
          </a:schemeClr>
        </a:solidFill>
      </dgm:spPr>
      <dgm:t>
        <a:bodyPr/>
        <a:lstStyle/>
        <a:p>
          <a:r>
            <a:rPr lang="en-NZ" dirty="0"/>
            <a:t>to enforce mutual exclusion</a:t>
          </a:r>
        </a:p>
      </dgm:t>
    </dgm:pt>
    <dgm:pt modelId="{64A0F0F9-99F1-C74E-A0E6-9CF4E31EFDF3}" type="parTrans" cxnId="{86BDA16F-A36C-3F41-97F2-E5628886B2EA}">
      <dgm:prSet/>
      <dgm:spPr/>
      <dgm:t>
        <a:bodyPr/>
        <a:lstStyle/>
        <a:p>
          <a:endParaRPr lang="en-US"/>
        </a:p>
      </dgm:t>
    </dgm:pt>
    <dgm:pt modelId="{DC842284-709A-F840-BB50-E839AF06A71B}" type="sibTrans" cxnId="{86BDA16F-A36C-3F41-97F2-E5628886B2EA}">
      <dgm:prSet/>
      <dgm:spPr/>
      <dgm:t>
        <a:bodyPr/>
        <a:lstStyle/>
        <a:p>
          <a:endParaRPr lang="en-US"/>
        </a:p>
      </dgm:t>
    </dgm:pt>
    <dgm:pt modelId="{78D0FAFE-BEAC-974E-A8A6-6E016820C0AF}">
      <dgm:prSet/>
      <dgm:spPr>
        <a:solidFill>
          <a:schemeClr val="accent6">
            <a:lumMod val="75000"/>
          </a:schemeClr>
        </a:solidFill>
      </dgm:spPr>
      <dgm:t>
        <a:bodyPr/>
        <a:lstStyle/>
        <a:p>
          <a:r>
            <a:rPr lang="en-NZ"/>
            <a:t>communication  </a:t>
          </a:r>
          <a:endParaRPr lang="en-NZ" dirty="0"/>
        </a:p>
      </dgm:t>
    </dgm:pt>
    <dgm:pt modelId="{02CF33B5-AD82-0448-A60A-572BF225D3D0}" type="parTrans" cxnId="{6793FA49-A7BC-2A41-B16B-C9F185179A54}">
      <dgm:prSet/>
      <dgm:spPr/>
      <dgm:t>
        <a:bodyPr/>
        <a:lstStyle/>
        <a:p>
          <a:endParaRPr lang="en-US"/>
        </a:p>
      </dgm:t>
    </dgm:pt>
    <dgm:pt modelId="{AD7D4B99-C7ED-6C49-9932-446373B64DC7}" type="sibTrans" cxnId="{6793FA49-A7BC-2A41-B16B-C9F185179A54}">
      <dgm:prSet/>
      <dgm:spPr/>
      <dgm:t>
        <a:bodyPr/>
        <a:lstStyle/>
        <a:p>
          <a:endParaRPr lang="en-US"/>
        </a:p>
      </dgm:t>
    </dgm:pt>
    <dgm:pt modelId="{C94760C5-CCA2-6148-A075-4E4321A5FB55}">
      <dgm:prSet/>
      <dgm:spPr>
        <a:solidFill>
          <a:schemeClr val="accent5">
            <a:lumMod val="60000"/>
            <a:lumOff val="40000"/>
            <a:alpha val="46000"/>
          </a:schemeClr>
        </a:solidFill>
      </dgm:spPr>
      <dgm:t>
        <a:bodyPr/>
        <a:lstStyle/>
        <a:p>
          <a:r>
            <a:rPr lang="en-NZ"/>
            <a:t>to exchange information</a:t>
          </a:r>
          <a:endParaRPr lang="en-NZ" dirty="0"/>
        </a:p>
      </dgm:t>
    </dgm:pt>
    <dgm:pt modelId="{3264B8F4-E3A1-D048-9C93-64E171E09FF8}" type="parTrans" cxnId="{C2146337-3282-3F46-9865-12C34697BFD5}">
      <dgm:prSet/>
      <dgm:spPr/>
      <dgm:t>
        <a:bodyPr/>
        <a:lstStyle/>
        <a:p>
          <a:endParaRPr lang="en-US"/>
        </a:p>
      </dgm:t>
    </dgm:pt>
    <dgm:pt modelId="{AFB7E538-773D-9448-B794-151B6FC05E15}" type="sibTrans" cxnId="{C2146337-3282-3F46-9865-12C34697BFD5}">
      <dgm:prSet/>
      <dgm:spPr/>
      <dgm:t>
        <a:bodyPr/>
        <a:lstStyle/>
        <a:p>
          <a:endParaRPr lang="en-US"/>
        </a:p>
      </dgm:t>
    </dgm:pt>
    <dgm:pt modelId="{1E0E8A6C-30F6-954E-BF0B-385C7EBD0C12}" type="pres">
      <dgm:prSet presAssocID="{E0F3E3F9-68CC-4B48-97D8-8820B8B52380}" presName="Name0" presStyleCnt="0">
        <dgm:presLayoutVars>
          <dgm:dir/>
          <dgm:animLvl val="lvl"/>
          <dgm:resizeHandles val="exact"/>
        </dgm:presLayoutVars>
      </dgm:prSet>
      <dgm:spPr/>
    </dgm:pt>
    <dgm:pt modelId="{9A1E6D3E-49F5-FB47-8E26-49A78379E627}" type="pres">
      <dgm:prSet presAssocID="{1EA6FED8-9BBF-5140-A08F-A237BA4E9A02}" presName="composite" presStyleCnt="0"/>
      <dgm:spPr/>
    </dgm:pt>
    <dgm:pt modelId="{CA516BB1-9D39-E449-8773-CABC43961BCF}" type="pres">
      <dgm:prSet presAssocID="{1EA6FED8-9BBF-5140-A08F-A237BA4E9A02}" presName="parTx" presStyleLbl="alignNode1" presStyleIdx="0" presStyleCnt="2">
        <dgm:presLayoutVars>
          <dgm:chMax val="0"/>
          <dgm:chPref val="0"/>
          <dgm:bulletEnabled val="1"/>
        </dgm:presLayoutVars>
      </dgm:prSet>
      <dgm:spPr/>
    </dgm:pt>
    <dgm:pt modelId="{57087B52-C684-5341-9E12-7A8A7012CF46}" type="pres">
      <dgm:prSet presAssocID="{1EA6FED8-9BBF-5140-A08F-A237BA4E9A02}" presName="desTx" presStyleLbl="alignAccFollowNode1" presStyleIdx="0" presStyleCnt="2">
        <dgm:presLayoutVars>
          <dgm:bulletEnabled val="1"/>
        </dgm:presLayoutVars>
      </dgm:prSet>
      <dgm:spPr/>
    </dgm:pt>
    <dgm:pt modelId="{500BD35D-55BA-E941-9F70-6DBE2F67868C}" type="pres">
      <dgm:prSet presAssocID="{0A4C3C0D-C741-C942-A2D0-5FDFBAB365B9}" presName="space" presStyleCnt="0"/>
      <dgm:spPr/>
    </dgm:pt>
    <dgm:pt modelId="{40863167-85FF-5F48-9661-2BE83E6BDDA2}" type="pres">
      <dgm:prSet presAssocID="{78D0FAFE-BEAC-974E-A8A6-6E016820C0AF}" presName="composite" presStyleCnt="0"/>
      <dgm:spPr/>
    </dgm:pt>
    <dgm:pt modelId="{58C9E88D-0AFF-9A46-9A58-7E5B47B8FB75}" type="pres">
      <dgm:prSet presAssocID="{78D0FAFE-BEAC-974E-A8A6-6E016820C0AF}" presName="parTx" presStyleLbl="alignNode1" presStyleIdx="1" presStyleCnt="2">
        <dgm:presLayoutVars>
          <dgm:chMax val="0"/>
          <dgm:chPref val="0"/>
          <dgm:bulletEnabled val="1"/>
        </dgm:presLayoutVars>
      </dgm:prSet>
      <dgm:spPr/>
    </dgm:pt>
    <dgm:pt modelId="{DEB9BAE2-8339-A243-A12C-F23AFF408E60}" type="pres">
      <dgm:prSet presAssocID="{78D0FAFE-BEAC-974E-A8A6-6E016820C0AF}" presName="desTx" presStyleLbl="alignAccFollowNode1" presStyleIdx="1" presStyleCnt="2">
        <dgm:presLayoutVars>
          <dgm:bulletEnabled val="1"/>
        </dgm:presLayoutVars>
      </dgm:prSet>
      <dgm:spPr/>
    </dgm:pt>
  </dgm:ptLst>
  <dgm:cxnLst>
    <dgm:cxn modelId="{18E97E1A-83D6-524C-B5EF-07429F8C76E1}" type="presOf" srcId="{E0F3E3F9-68CC-4B48-97D8-8820B8B52380}" destId="{1E0E8A6C-30F6-954E-BF0B-385C7EBD0C12}" srcOrd="0" destOrd="0" presId="urn:microsoft.com/office/officeart/2005/8/layout/hList1"/>
    <dgm:cxn modelId="{C2146337-3282-3F46-9865-12C34697BFD5}" srcId="{78D0FAFE-BEAC-974E-A8A6-6E016820C0AF}" destId="{C94760C5-CCA2-6148-A075-4E4321A5FB55}" srcOrd="0" destOrd="0" parTransId="{3264B8F4-E3A1-D048-9C93-64E171E09FF8}" sibTransId="{AFB7E538-773D-9448-B794-151B6FC05E15}"/>
    <dgm:cxn modelId="{50F33E3D-3B5D-3F43-849C-DA606D4851DA}" srcId="{E0F3E3F9-68CC-4B48-97D8-8820B8B52380}" destId="{1EA6FED8-9BBF-5140-A08F-A237BA4E9A02}" srcOrd="0" destOrd="0" parTransId="{913D91F1-9A02-CC4A-AA24-9B4EFD555C36}" sibTransId="{0A4C3C0D-C741-C942-A2D0-5FDFBAB365B9}"/>
    <dgm:cxn modelId="{6793FA49-A7BC-2A41-B16B-C9F185179A54}" srcId="{E0F3E3F9-68CC-4B48-97D8-8820B8B52380}" destId="{78D0FAFE-BEAC-974E-A8A6-6E016820C0AF}" srcOrd="1" destOrd="0" parTransId="{02CF33B5-AD82-0448-A60A-572BF225D3D0}" sibTransId="{AD7D4B99-C7ED-6C49-9932-446373B64DC7}"/>
    <dgm:cxn modelId="{65FA8E6F-1828-674A-A6C3-FA814E92E1BD}" type="presOf" srcId="{3B0A3029-B0C2-F141-B2EA-DA17FBF6E37E}" destId="{57087B52-C684-5341-9E12-7A8A7012CF46}" srcOrd="0" destOrd="0" presId="urn:microsoft.com/office/officeart/2005/8/layout/hList1"/>
    <dgm:cxn modelId="{86BDA16F-A36C-3F41-97F2-E5628886B2EA}" srcId="{1EA6FED8-9BBF-5140-A08F-A237BA4E9A02}" destId="{3B0A3029-B0C2-F141-B2EA-DA17FBF6E37E}" srcOrd="0" destOrd="0" parTransId="{64A0F0F9-99F1-C74E-A0E6-9CF4E31EFDF3}" sibTransId="{DC842284-709A-F840-BB50-E839AF06A71B}"/>
    <dgm:cxn modelId="{D69CF9B8-4B84-B04A-AF58-CE924309C727}" type="presOf" srcId="{78D0FAFE-BEAC-974E-A8A6-6E016820C0AF}" destId="{58C9E88D-0AFF-9A46-9A58-7E5B47B8FB75}" srcOrd="0" destOrd="0" presId="urn:microsoft.com/office/officeart/2005/8/layout/hList1"/>
    <dgm:cxn modelId="{7158D5DB-3C4B-6347-8E0D-64EF667EB83A}" type="presOf" srcId="{C94760C5-CCA2-6148-A075-4E4321A5FB55}" destId="{DEB9BAE2-8339-A243-A12C-F23AFF408E60}" srcOrd="0" destOrd="0" presId="urn:microsoft.com/office/officeart/2005/8/layout/hList1"/>
    <dgm:cxn modelId="{D50957FA-2A5C-BB4F-B3A6-B0AA341FD885}" type="presOf" srcId="{1EA6FED8-9BBF-5140-A08F-A237BA4E9A02}" destId="{CA516BB1-9D39-E449-8773-CABC43961BCF}" srcOrd="0" destOrd="0" presId="urn:microsoft.com/office/officeart/2005/8/layout/hList1"/>
    <dgm:cxn modelId="{78B12326-05BA-4F44-9235-001552467200}" type="presParOf" srcId="{1E0E8A6C-30F6-954E-BF0B-385C7EBD0C12}" destId="{9A1E6D3E-49F5-FB47-8E26-49A78379E627}" srcOrd="0" destOrd="0" presId="urn:microsoft.com/office/officeart/2005/8/layout/hList1"/>
    <dgm:cxn modelId="{D4FFA872-A576-E248-B3A1-FCAF5F51B0B0}" type="presParOf" srcId="{9A1E6D3E-49F5-FB47-8E26-49A78379E627}" destId="{CA516BB1-9D39-E449-8773-CABC43961BCF}" srcOrd="0" destOrd="0" presId="urn:microsoft.com/office/officeart/2005/8/layout/hList1"/>
    <dgm:cxn modelId="{14BAA4F3-D5E8-B449-9191-F0DA2541BA7F}" type="presParOf" srcId="{9A1E6D3E-49F5-FB47-8E26-49A78379E627}" destId="{57087B52-C684-5341-9E12-7A8A7012CF46}" srcOrd="1" destOrd="0" presId="urn:microsoft.com/office/officeart/2005/8/layout/hList1"/>
    <dgm:cxn modelId="{4ADEA968-B31C-1C4E-80A8-C8A700F85E3A}" type="presParOf" srcId="{1E0E8A6C-30F6-954E-BF0B-385C7EBD0C12}" destId="{500BD35D-55BA-E941-9F70-6DBE2F67868C}" srcOrd="1" destOrd="0" presId="urn:microsoft.com/office/officeart/2005/8/layout/hList1"/>
    <dgm:cxn modelId="{7B13F67B-6E58-1A43-96B5-D19279A9E0B8}" type="presParOf" srcId="{1E0E8A6C-30F6-954E-BF0B-385C7EBD0C12}" destId="{40863167-85FF-5F48-9661-2BE83E6BDDA2}" srcOrd="2" destOrd="0" presId="urn:microsoft.com/office/officeart/2005/8/layout/hList1"/>
    <dgm:cxn modelId="{D794A69A-28E2-474B-BEF9-D361362FB59C}" type="presParOf" srcId="{40863167-85FF-5F48-9661-2BE83E6BDDA2}" destId="{58C9E88D-0AFF-9A46-9A58-7E5B47B8FB75}" srcOrd="0" destOrd="0" presId="urn:microsoft.com/office/officeart/2005/8/layout/hList1"/>
    <dgm:cxn modelId="{7FBB4A80-D805-EE45-B1AA-17175D8F82FB}" type="presParOf" srcId="{40863167-85FF-5F48-9661-2BE83E6BDDA2}" destId="{DEB9BAE2-8339-A243-A12C-F23AFF408E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5E1FC1-AE98-9144-90B5-05E66E6E95A0}" type="doc">
      <dgm:prSet loTypeId="urn:microsoft.com/office/officeart/2005/8/layout/balance1" loCatId="relationship" qsTypeId="urn:microsoft.com/office/officeart/2005/8/quickstyle/simple4" qsCatId="simple" csTypeId="urn:microsoft.com/office/officeart/2005/8/colors/accent1_2#9" csCatId="accent1" phldr="1"/>
      <dgm:spPr/>
      <dgm:t>
        <a:bodyPr/>
        <a:lstStyle/>
        <a:p>
          <a:endParaRPr lang="en-US"/>
        </a:p>
      </dgm:t>
    </dgm:pt>
    <dgm:pt modelId="{840D4CA7-F43C-CF41-AE16-12E5267C417C}">
      <dgm:prSet/>
      <dgm:spPr>
        <a:solidFill>
          <a:schemeClr val="accent5">
            <a:lumMod val="50000"/>
          </a:schemeClr>
        </a:solidFill>
      </dgm:spPr>
      <dgm:t>
        <a:bodyPr/>
        <a:lstStyle/>
        <a:p>
          <a:pPr rtl="0"/>
          <a:r>
            <a:rPr lang="en-US" dirty="0">
              <a:solidFill>
                <a:schemeClr val="bg1"/>
              </a:solidFill>
            </a:rPr>
            <a:t>Communication of a message between two processes implies synchronization between the two</a:t>
          </a:r>
        </a:p>
      </dgm:t>
    </dgm:pt>
    <dgm:pt modelId="{B6455B8E-0B5E-FD45-9EDE-6590CE5032E6}" type="parTrans" cxnId="{0E661DEA-D1AD-4E4B-9264-BE5FA7FA9180}">
      <dgm:prSet/>
      <dgm:spPr/>
      <dgm:t>
        <a:bodyPr/>
        <a:lstStyle/>
        <a:p>
          <a:endParaRPr lang="en-US"/>
        </a:p>
      </dgm:t>
    </dgm:pt>
    <dgm:pt modelId="{FF027CAC-32AE-1C45-8241-D177EA39F3AA}" type="sibTrans" cxnId="{0E661DEA-D1AD-4E4B-9264-BE5FA7FA9180}">
      <dgm:prSet/>
      <dgm:spPr/>
      <dgm:t>
        <a:bodyPr/>
        <a:lstStyle/>
        <a:p>
          <a:endParaRPr lang="en-US"/>
        </a:p>
      </dgm:t>
    </dgm:pt>
    <dgm:pt modelId="{9F68511C-A65C-A148-98E2-790D535DB7F2}">
      <dgm:prSet custT="1"/>
      <dgm:spPr>
        <a:solidFill>
          <a:schemeClr val="accent1">
            <a:alpha val="25000"/>
          </a:schemeClr>
        </a:solidFill>
      </dgm:spPr>
      <dgm:t>
        <a:bodyPr/>
        <a:lstStyle/>
        <a:p>
          <a:pPr rtl="0"/>
          <a:r>
            <a:rPr lang="en-US" sz="1600" b="1" i="0" dirty="0">
              <a:solidFill>
                <a:schemeClr val="tx1"/>
              </a:solidFill>
            </a:rPr>
            <a:t>the receiver cannot receive a message until it has been sent by another process</a:t>
          </a:r>
        </a:p>
      </dgm:t>
    </dgm:pt>
    <dgm:pt modelId="{9B5832A9-E3E7-1740-8851-39E50990F488}" type="parTrans" cxnId="{4484B7AC-E8AB-494B-8FA7-CB5AF9EA6976}">
      <dgm:prSet/>
      <dgm:spPr>
        <a:solidFill>
          <a:schemeClr val="accent3">
            <a:lumMod val="50000"/>
          </a:schemeClr>
        </a:solidFill>
      </dgm:spPr>
      <dgm:t>
        <a:bodyPr/>
        <a:lstStyle/>
        <a:p>
          <a:endParaRPr lang="en-US"/>
        </a:p>
      </dgm:t>
    </dgm:pt>
    <dgm:pt modelId="{999D2C2E-9B38-7945-B8A0-97F14BA20022}" type="sibTrans" cxnId="{4484B7AC-E8AB-494B-8FA7-CB5AF9EA6976}">
      <dgm:prSet/>
      <dgm:spPr/>
      <dgm:t>
        <a:bodyPr/>
        <a:lstStyle/>
        <a:p>
          <a:endParaRPr lang="en-US"/>
        </a:p>
      </dgm:t>
    </dgm:pt>
    <dgm:pt modelId="{E2DC3244-DAD2-9D4C-A018-8A8B976DD049}">
      <dgm:prSet custT="1"/>
      <dgm:spPr>
        <a:solidFill>
          <a:schemeClr val="accent5">
            <a:lumMod val="50000"/>
          </a:schemeClr>
        </a:solidFill>
      </dgm:spPr>
      <dgm:t>
        <a:bodyPr/>
        <a:lstStyle/>
        <a:p>
          <a:pPr rtl="0"/>
          <a:r>
            <a:rPr lang="en-NZ" sz="1600" b="1" i="0" dirty="0">
              <a:solidFill>
                <a:schemeClr val="bg1"/>
              </a:solidFill>
            </a:rPr>
            <a:t>When a receive primitive is executed in a process there are two possibilities:</a:t>
          </a:r>
          <a:endParaRPr lang="en-US" sz="1600" b="1" i="0" dirty="0">
            <a:solidFill>
              <a:schemeClr val="bg1"/>
            </a:solidFill>
          </a:endParaRPr>
        </a:p>
      </dgm:t>
    </dgm:pt>
    <dgm:pt modelId="{1973821B-403A-0146-BD8D-DA56A4AEC2C9}" type="parTrans" cxnId="{2C56A986-657E-9F48-B2E3-4804F9844815}">
      <dgm:prSet/>
      <dgm:spPr/>
      <dgm:t>
        <a:bodyPr/>
        <a:lstStyle/>
        <a:p>
          <a:endParaRPr lang="en-US"/>
        </a:p>
      </dgm:t>
    </dgm:pt>
    <dgm:pt modelId="{6AF24642-B7D1-704E-B460-270B7FD3D09D}" type="sibTrans" cxnId="{2C56A986-657E-9F48-B2E3-4804F9844815}">
      <dgm:prSet/>
      <dgm:spPr/>
      <dgm:t>
        <a:bodyPr/>
        <a:lstStyle/>
        <a:p>
          <a:endParaRPr lang="en-US"/>
        </a:p>
      </dgm:t>
    </dgm:pt>
    <dgm:pt modelId="{AD6ED04A-891F-AF4E-8937-6061FB7A3F54}">
      <dgm:prSet custT="1"/>
      <dgm:spPr>
        <a:solidFill>
          <a:schemeClr val="accent1">
            <a:alpha val="25000"/>
          </a:schemeClr>
        </a:solidFill>
      </dgm:spPr>
      <dgm:t>
        <a:bodyPr/>
        <a:lstStyle/>
        <a:p>
          <a:pPr rtl="0"/>
          <a:r>
            <a:rPr lang="en-US" sz="1600" b="1" i="0" dirty="0">
              <a:solidFill>
                <a:schemeClr val="tx1"/>
              </a:solidFill>
            </a:rPr>
            <a:t>if a message has previously been sent the message is received and execution continues</a:t>
          </a:r>
        </a:p>
      </dgm:t>
    </dgm:pt>
    <dgm:pt modelId="{D91650F5-5F17-4947-B746-139C446E7B93}" type="parTrans" cxnId="{B8E14DBC-689D-DD4D-8A23-4A3BF577E67E}">
      <dgm:prSet/>
      <dgm:spPr>
        <a:solidFill>
          <a:schemeClr val="accent3">
            <a:lumMod val="50000"/>
          </a:schemeClr>
        </a:solidFill>
      </dgm:spPr>
      <dgm:t>
        <a:bodyPr/>
        <a:lstStyle/>
        <a:p>
          <a:endParaRPr lang="en-US"/>
        </a:p>
      </dgm:t>
    </dgm:pt>
    <dgm:pt modelId="{4A139160-FB39-8947-BCEB-821B966901C3}" type="sibTrans" cxnId="{B8E14DBC-689D-DD4D-8A23-4A3BF577E67E}">
      <dgm:prSet/>
      <dgm:spPr>
        <a:solidFill>
          <a:schemeClr val="accent3">
            <a:lumMod val="50000"/>
          </a:schemeClr>
        </a:solidFill>
      </dgm:spPr>
      <dgm:t>
        <a:bodyPr/>
        <a:lstStyle/>
        <a:p>
          <a:endParaRPr lang="en-US"/>
        </a:p>
      </dgm:t>
    </dgm:pt>
    <dgm:pt modelId="{3C816CD3-56A3-7A4B-BCEB-CD66601F67AC}">
      <dgm:prSet custT="1"/>
      <dgm:spPr>
        <a:solidFill>
          <a:schemeClr val="accent1">
            <a:alpha val="25000"/>
          </a:schemeClr>
        </a:solidFill>
      </dgm:spPr>
      <dgm:t>
        <a:bodyPr/>
        <a:lstStyle/>
        <a:p>
          <a:pPr rtl="0"/>
          <a:r>
            <a:rPr lang="en-US" sz="1600" b="1" i="0" dirty="0">
              <a:solidFill>
                <a:schemeClr val="tx1"/>
              </a:solidFill>
            </a:rPr>
            <a:t>if there is no waiting message the process is blocked until a message arrives or the process continues to execute, abandoning the attempt to receive</a:t>
          </a:r>
        </a:p>
      </dgm:t>
    </dgm:pt>
    <dgm:pt modelId="{CFC117F8-B61C-AB42-9A8C-92D213E7A327}" type="parTrans" cxnId="{D416D413-81EB-FF47-8DEF-43AEEF53A208}">
      <dgm:prSet/>
      <dgm:spPr/>
      <dgm:t>
        <a:bodyPr/>
        <a:lstStyle/>
        <a:p>
          <a:endParaRPr lang="en-US"/>
        </a:p>
      </dgm:t>
    </dgm:pt>
    <dgm:pt modelId="{247550A5-0F5A-E64C-A14B-5586AAD92809}" type="sibTrans" cxnId="{D416D413-81EB-FF47-8DEF-43AEEF53A208}">
      <dgm:prSet/>
      <dgm:spPr/>
      <dgm:t>
        <a:bodyPr/>
        <a:lstStyle/>
        <a:p>
          <a:endParaRPr lang="en-US"/>
        </a:p>
      </dgm:t>
    </dgm:pt>
    <dgm:pt modelId="{274E3787-5FB6-4A45-98BD-3563E0A7FEC3}" type="pres">
      <dgm:prSet presAssocID="{B95E1FC1-AE98-9144-90B5-05E66E6E95A0}" presName="outerComposite" presStyleCnt="0">
        <dgm:presLayoutVars>
          <dgm:chMax val="2"/>
          <dgm:animLvl val="lvl"/>
          <dgm:resizeHandles val="exact"/>
        </dgm:presLayoutVars>
      </dgm:prSet>
      <dgm:spPr/>
    </dgm:pt>
    <dgm:pt modelId="{291E944F-80DD-E24F-B74D-7EA7AA00490C}" type="pres">
      <dgm:prSet presAssocID="{B95E1FC1-AE98-9144-90B5-05E66E6E95A0}" presName="dummyMaxCanvas" presStyleCnt="0"/>
      <dgm:spPr/>
    </dgm:pt>
    <dgm:pt modelId="{E0E7CFCA-4DF9-3B4B-BB67-A17822A163EE}" type="pres">
      <dgm:prSet presAssocID="{B95E1FC1-AE98-9144-90B5-05E66E6E95A0}" presName="parentComposite" presStyleCnt="0"/>
      <dgm:spPr/>
    </dgm:pt>
    <dgm:pt modelId="{D8CE5C9F-7A29-B049-BF80-D80F2A8B9162}" type="pres">
      <dgm:prSet presAssocID="{B95E1FC1-AE98-9144-90B5-05E66E6E95A0}" presName="parent1" presStyleLbl="alignAccFollowNode1" presStyleIdx="0" presStyleCnt="4" custAng="21364723" custScaleX="164913" custScaleY="146153" custLinFactNeighborX="-53292" custLinFactNeighborY="90130">
        <dgm:presLayoutVars>
          <dgm:chMax val="4"/>
        </dgm:presLayoutVars>
      </dgm:prSet>
      <dgm:spPr/>
    </dgm:pt>
    <dgm:pt modelId="{B0876E2E-024F-E840-B429-8A6DDBD3C0B7}" type="pres">
      <dgm:prSet presAssocID="{B95E1FC1-AE98-9144-90B5-05E66E6E95A0}" presName="parent2" presStyleLbl="alignAccFollowNode1" presStyleIdx="1" presStyleCnt="4" custAng="469402" custScaleX="194480" custScaleY="107522" custLinFactNeighborX="61348" custLinFactNeighborY="33541">
        <dgm:presLayoutVars>
          <dgm:chMax val="4"/>
        </dgm:presLayoutVars>
      </dgm:prSet>
      <dgm:spPr/>
    </dgm:pt>
    <dgm:pt modelId="{9EF45476-3661-5746-803B-11C9518452CB}" type="pres">
      <dgm:prSet presAssocID="{B95E1FC1-AE98-9144-90B5-05E66E6E95A0}" presName="childrenComposite" presStyleCnt="0"/>
      <dgm:spPr/>
    </dgm:pt>
    <dgm:pt modelId="{111AB746-2FF6-564B-8753-AC7B0712DC09}" type="pres">
      <dgm:prSet presAssocID="{B95E1FC1-AE98-9144-90B5-05E66E6E95A0}" presName="dummyMaxCanvas_ChildArea" presStyleCnt="0"/>
      <dgm:spPr/>
    </dgm:pt>
    <dgm:pt modelId="{4F3C4FFF-DBC4-E343-860C-7EE99D254749}" type="pres">
      <dgm:prSet presAssocID="{B95E1FC1-AE98-9144-90B5-05E66E6E95A0}" presName="fulcrum" presStyleLbl="alignAccFollowNode1" presStyleIdx="2" presStyleCnt="4" custLinFactNeighborX="-3607" custLinFactNeighborY="15629"/>
      <dgm:spPr>
        <a:solidFill>
          <a:schemeClr val="accent3">
            <a:lumMod val="50000"/>
          </a:schemeClr>
        </a:solidFill>
      </dgm:spPr>
    </dgm:pt>
    <dgm:pt modelId="{DE958576-B4BC-E74E-86DC-B7A96B976014}" type="pres">
      <dgm:prSet presAssocID="{B95E1FC1-AE98-9144-90B5-05E66E6E95A0}" presName="balance_12" presStyleLbl="alignAccFollowNode1" presStyleIdx="3" presStyleCnt="4" custLinFactNeighborX="-38" custLinFactNeighborY="27609">
        <dgm:presLayoutVars>
          <dgm:bulletEnabled val="1"/>
        </dgm:presLayoutVars>
      </dgm:prSet>
      <dgm:spPr>
        <a:solidFill>
          <a:schemeClr val="accent3">
            <a:lumMod val="50000"/>
          </a:schemeClr>
        </a:solidFill>
      </dgm:spPr>
    </dgm:pt>
    <dgm:pt modelId="{E023CDB2-16FA-3B49-BF46-F81510603726}" type="pres">
      <dgm:prSet presAssocID="{B95E1FC1-AE98-9144-90B5-05E66E6E95A0}" presName="right_12_1" presStyleLbl="node1" presStyleIdx="0" presStyleCnt="3" custAng="270070" custScaleX="164424" custLinFactNeighborX="16444" custLinFactNeighborY="13736">
        <dgm:presLayoutVars>
          <dgm:bulletEnabled val="1"/>
        </dgm:presLayoutVars>
      </dgm:prSet>
      <dgm:spPr/>
    </dgm:pt>
    <dgm:pt modelId="{5EB8A7DA-62E2-E440-9AA1-AFABD63FDF67}" type="pres">
      <dgm:prSet presAssocID="{B95E1FC1-AE98-9144-90B5-05E66E6E95A0}" presName="right_12_2" presStyleLbl="node1" presStyleIdx="1" presStyleCnt="3" custAng="297530" custScaleX="213047" custScaleY="117257" custLinFactNeighborX="41498" custLinFactNeighborY="14882">
        <dgm:presLayoutVars>
          <dgm:bulletEnabled val="1"/>
        </dgm:presLayoutVars>
      </dgm:prSet>
      <dgm:spPr/>
    </dgm:pt>
    <dgm:pt modelId="{9C6B398F-15AB-5548-AB75-EDD00D3829AC}" type="pres">
      <dgm:prSet presAssocID="{B95E1FC1-AE98-9144-90B5-05E66E6E95A0}" presName="left_12_1" presStyleLbl="node1" presStyleIdx="2" presStyleCnt="3" custAng="21091824" custScaleX="136493" custLinFactNeighborX="-18271" custLinFactNeighborY="-5247">
        <dgm:presLayoutVars>
          <dgm:bulletEnabled val="1"/>
        </dgm:presLayoutVars>
      </dgm:prSet>
      <dgm:spPr/>
    </dgm:pt>
  </dgm:ptLst>
  <dgm:cxnLst>
    <dgm:cxn modelId="{42F55209-A5F8-ED4E-AB37-35AB74B1A046}" type="presOf" srcId="{3C816CD3-56A3-7A4B-BCEB-CD66601F67AC}" destId="{5EB8A7DA-62E2-E440-9AA1-AFABD63FDF67}" srcOrd="0" destOrd="0" presId="urn:microsoft.com/office/officeart/2005/8/layout/balance1"/>
    <dgm:cxn modelId="{D416D413-81EB-FF47-8DEF-43AEEF53A208}" srcId="{E2DC3244-DAD2-9D4C-A018-8A8B976DD049}" destId="{3C816CD3-56A3-7A4B-BCEB-CD66601F67AC}" srcOrd="1" destOrd="0" parTransId="{CFC117F8-B61C-AB42-9A8C-92D213E7A327}" sibTransId="{247550A5-0F5A-E64C-A14B-5586AAD92809}"/>
    <dgm:cxn modelId="{94D1AC2F-EF08-314B-8B1E-0EF4093C2889}" type="presOf" srcId="{B95E1FC1-AE98-9144-90B5-05E66E6E95A0}" destId="{274E3787-5FB6-4A45-98BD-3563E0A7FEC3}" srcOrd="0" destOrd="0" presId="urn:microsoft.com/office/officeart/2005/8/layout/balance1"/>
    <dgm:cxn modelId="{343F0B56-80E2-5045-BF55-871291F7FB92}" type="presOf" srcId="{E2DC3244-DAD2-9D4C-A018-8A8B976DD049}" destId="{B0876E2E-024F-E840-B429-8A6DDBD3C0B7}" srcOrd="0" destOrd="0" presId="urn:microsoft.com/office/officeart/2005/8/layout/balance1"/>
    <dgm:cxn modelId="{2C56A986-657E-9F48-B2E3-4804F9844815}" srcId="{B95E1FC1-AE98-9144-90B5-05E66E6E95A0}" destId="{E2DC3244-DAD2-9D4C-A018-8A8B976DD049}" srcOrd="1" destOrd="0" parTransId="{1973821B-403A-0146-BD8D-DA56A4AEC2C9}" sibTransId="{6AF24642-B7D1-704E-B460-270B7FD3D09D}"/>
    <dgm:cxn modelId="{4484B7AC-E8AB-494B-8FA7-CB5AF9EA6976}" srcId="{840D4CA7-F43C-CF41-AE16-12E5267C417C}" destId="{9F68511C-A65C-A148-98E2-790D535DB7F2}" srcOrd="0" destOrd="0" parTransId="{9B5832A9-E3E7-1740-8851-39E50990F488}" sibTransId="{999D2C2E-9B38-7945-B8A0-97F14BA20022}"/>
    <dgm:cxn modelId="{B8E14DBC-689D-DD4D-8A23-4A3BF577E67E}" srcId="{E2DC3244-DAD2-9D4C-A018-8A8B976DD049}" destId="{AD6ED04A-891F-AF4E-8937-6061FB7A3F54}" srcOrd="0" destOrd="0" parTransId="{D91650F5-5F17-4947-B746-139C446E7B93}" sibTransId="{4A139160-FB39-8947-BCEB-821B966901C3}"/>
    <dgm:cxn modelId="{CE1E2BE2-1127-834D-8C5E-4674C54D2F3C}" type="presOf" srcId="{840D4CA7-F43C-CF41-AE16-12E5267C417C}" destId="{D8CE5C9F-7A29-B049-BF80-D80F2A8B9162}" srcOrd="0" destOrd="0" presId="urn:microsoft.com/office/officeart/2005/8/layout/balance1"/>
    <dgm:cxn modelId="{0E661DEA-D1AD-4E4B-9264-BE5FA7FA9180}" srcId="{B95E1FC1-AE98-9144-90B5-05E66E6E95A0}" destId="{840D4CA7-F43C-CF41-AE16-12E5267C417C}" srcOrd="0" destOrd="0" parTransId="{B6455B8E-0B5E-FD45-9EDE-6590CE5032E6}" sibTransId="{FF027CAC-32AE-1C45-8241-D177EA39F3AA}"/>
    <dgm:cxn modelId="{F890A8EE-1684-1449-A7B9-B216AD8D92FD}" type="presOf" srcId="{AD6ED04A-891F-AF4E-8937-6061FB7A3F54}" destId="{E023CDB2-16FA-3B49-BF46-F81510603726}" srcOrd="0" destOrd="0" presId="urn:microsoft.com/office/officeart/2005/8/layout/balance1"/>
    <dgm:cxn modelId="{8AB16AF2-BCD7-BE41-BBAF-9373B17A19A0}" type="presOf" srcId="{9F68511C-A65C-A148-98E2-790D535DB7F2}" destId="{9C6B398F-15AB-5548-AB75-EDD00D3829AC}" srcOrd="0" destOrd="0" presId="urn:microsoft.com/office/officeart/2005/8/layout/balance1"/>
    <dgm:cxn modelId="{E5F85CF6-03BF-BF4D-81AD-0AAB7DB91D44}" type="presParOf" srcId="{274E3787-5FB6-4A45-98BD-3563E0A7FEC3}" destId="{291E944F-80DD-E24F-B74D-7EA7AA00490C}" srcOrd="0" destOrd="0" presId="urn:microsoft.com/office/officeart/2005/8/layout/balance1"/>
    <dgm:cxn modelId="{9B76E520-BE0B-BE4E-A0E6-C84C7FA44029}" type="presParOf" srcId="{274E3787-5FB6-4A45-98BD-3563E0A7FEC3}" destId="{E0E7CFCA-4DF9-3B4B-BB67-A17822A163EE}" srcOrd="1" destOrd="0" presId="urn:microsoft.com/office/officeart/2005/8/layout/balance1"/>
    <dgm:cxn modelId="{B5A95E04-9348-934F-B41D-DE60513A47F7}" type="presParOf" srcId="{E0E7CFCA-4DF9-3B4B-BB67-A17822A163EE}" destId="{D8CE5C9F-7A29-B049-BF80-D80F2A8B9162}" srcOrd="0" destOrd="0" presId="urn:microsoft.com/office/officeart/2005/8/layout/balance1"/>
    <dgm:cxn modelId="{713EAC1B-C229-B246-896C-CF3DA1845A15}" type="presParOf" srcId="{E0E7CFCA-4DF9-3B4B-BB67-A17822A163EE}" destId="{B0876E2E-024F-E840-B429-8A6DDBD3C0B7}" srcOrd="1" destOrd="0" presId="urn:microsoft.com/office/officeart/2005/8/layout/balance1"/>
    <dgm:cxn modelId="{26AF03C1-B9D6-CA4D-A655-86C7FF057141}" type="presParOf" srcId="{274E3787-5FB6-4A45-98BD-3563E0A7FEC3}" destId="{9EF45476-3661-5746-803B-11C9518452CB}" srcOrd="2" destOrd="0" presId="urn:microsoft.com/office/officeart/2005/8/layout/balance1"/>
    <dgm:cxn modelId="{ABD8EDE9-007E-D944-801E-EE62C1E33724}" type="presParOf" srcId="{9EF45476-3661-5746-803B-11C9518452CB}" destId="{111AB746-2FF6-564B-8753-AC7B0712DC09}" srcOrd="0" destOrd="0" presId="urn:microsoft.com/office/officeart/2005/8/layout/balance1"/>
    <dgm:cxn modelId="{E748EA4F-2159-8149-9B69-5DEB4D1028B7}" type="presParOf" srcId="{9EF45476-3661-5746-803B-11C9518452CB}" destId="{4F3C4FFF-DBC4-E343-860C-7EE99D254749}" srcOrd="1" destOrd="0" presId="urn:microsoft.com/office/officeart/2005/8/layout/balance1"/>
    <dgm:cxn modelId="{96B2FC19-E571-0E4C-A58B-B21FC5AA1CD4}" type="presParOf" srcId="{9EF45476-3661-5746-803B-11C9518452CB}" destId="{DE958576-B4BC-E74E-86DC-B7A96B976014}" srcOrd="2" destOrd="0" presId="urn:microsoft.com/office/officeart/2005/8/layout/balance1"/>
    <dgm:cxn modelId="{9C4E3709-D890-A746-9E35-BBD07B1646FF}" type="presParOf" srcId="{9EF45476-3661-5746-803B-11C9518452CB}" destId="{E023CDB2-16FA-3B49-BF46-F81510603726}" srcOrd="3" destOrd="0" presId="urn:microsoft.com/office/officeart/2005/8/layout/balance1"/>
    <dgm:cxn modelId="{9222FBF4-8717-4F43-986D-2EC710CCF124}" type="presParOf" srcId="{9EF45476-3661-5746-803B-11C9518452CB}" destId="{5EB8A7DA-62E2-E440-9AA1-AFABD63FDF67}" srcOrd="4" destOrd="0" presId="urn:microsoft.com/office/officeart/2005/8/layout/balance1"/>
    <dgm:cxn modelId="{CBDCFCF2-D284-F949-800A-8F0C0E1D47CB}" type="presParOf" srcId="{9EF45476-3661-5746-803B-11C9518452CB}" destId="{9C6B398F-15AB-5548-AB75-EDD00D3829AC}"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27E8CD-E193-374C-8F5E-D9516BA56DC7}" type="doc">
      <dgm:prSet loTypeId="urn:microsoft.com/office/officeart/2005/8/layout/list1" loCatId="list" qsTypeId="urn:microsoft.com/office/officeart/2005/8/quickstyle/simple4" qsCatId="simple" csTypeId="urn:microsoft.com/office/officeart/2005/8/colors/accent1_2#10" csCatId="accent1" phldr="1"/>
      <dgm:spPr/>
      <dgm:t>
        <a:bodyPr/>
        <a:lstStyle/>
        <a:p>
          <a:endParaRPr lang="en-US"/>
        </a:p>
      </dgm:t>
    </dgm:pt>
    <dgm:pt modelId="{91984B6D-CD19-FE43-BEAE-0E799DF27D43}">
      <dgm:prSet custT="1"/>
      <dgm:spPr/>
      <dgm:t>
        <a:bodyPr/>
        <a:lstStyle/>
        <a:p>
          <a:pPr rtl="0"/>
          <a:r>
            <a:rPr lang="en-US" sz="2400" dirty="0" err="1"/>
            <a:t>Nonblocking</a:t>
          </a:r>
          <a:r>
            <a:rPr lang="en-US" sz="2400" dirty="0"/>
            <a:t> send, blocking receive</a:t>
          </a:r>
        </a:p>
      </dgm:t>
    </dgm:pt>
    <dgm:pt modelId="{01F2897C-CBB4-0A4F-833B-A983967B05E6}" type="parTrans" cxnId="{C887F737-6585-BA4C-A16F-AADF02A11677}">
      <dgm:prSet/>
      <dgm:spPr/>
      <dgm:t>
        <a:bodyPr/>
        <a:lstStyle/>
        <a:p>
          <a:endParaRPr lang="en-US"/>
        </a:p>
      </dgm:t>
    </dgm:pt>
    <dgm:pt modelId="{11260BA1-DC41-0544-8790-6F4A228C318D}" type="sibTrans" cxnId="{C887F737-6585-BA4C-A16F-AADF02A11677}">
      <dgm:prSet/>
      <dgm:spPr/>
      <dgm:t>
        <a:bodyPr/>
        <a:lstStyle/>
        <a:p>
          <a:endParaRPr lang="en-US"/>
        </a:p>
      </dgm:t>
    </dgm:pt>
    <dgm:pt modelId="{5EB1E116-9108-5041-82FF-E86E8C94C1A9}">
      <dgm:prSet/>
      <dgm:spPr/>
      <dgm:t>
        <a:bodyPr/>
        <a:lstStyle/>
        <a:p>
          <a:pPr rtl="0"/>
          <a:r>
            <a:rPr lang="en-US" dirty="0"/>
            <a:t>sender continues on but receiver is blocked until the requested message arrives</a:t>
          </a:r>
        </a:p>
      </dgm:t>
    </dgm:pt>
    <dgm:pt modelId="{0214350C-1246-1843-BEEB-628379095719}" type="parTrans" cxnId="{7E31C0FE-C1AF-7B40-8076-CBAC47674A04}">
      <dgm:prSet/>
      <dgm:spPr/>
      <dgm:t>
        <a:bodyPr/>
        <a:lstStyle/>
        <a:p>
          <a:endParaRPr lang="en-US"/>
        </a:p>
      </dgm:t>
    </dgm:pt>
    <dgm:pt modelId="{C95C1D8A-6AFB-5146-9731-ED577DB6E8B0}" type="sibTrans" cxnId="{7E31C0FE-C1AF-7B40-8076-CBAC47674A04}">
      <dgm:prSet/>
      <dgm:spPr/>
      <dgm:t>
        <a:bodyPr/>
        <a:lstStyle/>
        <a:p>
          <a:endParaRPr lang="en-US"/>
        </a:p>
      </dgm:t>
    </dgm:pt>
    <dgm:pt modelId="{CC21AB64-0AED-7542-9159-B6303CB71F5A}">
      <dgm:prSet/>
      <dgm:spPr/>
      <dgm:t>
        <a:bodyPr/>
        <a:lstStyle/>
        <a:p>
          <a:pPr rtl="0"/>
          <a:r>
            <a:rPr lang="en-US" dirty="0"/>
            <a:t>most useful combination</a:t>
          </a:r>
        </a:p>
      </dgm:t>
    </dgm:pt>
    <dgm:pt modelId="{C83520E4-371F-7440-8576-2D5C4343367E}" type="parTrans" cxnId="{AE7ED72E-6288-D541-9093-86DA407052E6}">
      <dgm:prSet/>
      <dgm:spPr/>
      <dgm:t>
        <a:bodyPr/>
        <a:lstStyle/>
        <a:p>
          <a:endParaRPr lang="en-US"/>
        </a:p>
      </dgm:t>
    </dgm:pt>
    <dgm:pt modelId="{F0D8E3EA-CD48-B446-BEBF-D9C6AA1B5CA1}" type="sibTrans" cxnId="{AE7ED72E-6288-D541-9093-86DA407052E6}">
      <dgm:prSet/>
      <dgm:spPr/>
      <dgm:t>
        <a:bodyPr/>
        <a:lstStyle/>
        <a:p>
          <a:endParaRPr lang="en-US"/>
        </a:p>
      </dgm:t>
    </dgm:pt>
    <dgm:pt modelId="{6C451841-31AC-2C4A-BD5F-97D63B243324}">
      <dgm:prSet/>
      <dgm:spPr/>
      <dgm:t>
        <a:bodyPr/>
        <a:lstStyle/>
        <a:p>
          <a:pPr rtl="0"/>
          <a:r>
            <a:rPr lang="en-US" dirty="0"/>
            <a:t>sends one or more messages to a variety of destinations as quickly as possible</a:t>
          </a:r>
        </a:p>
      </dgm:t>
    </dgm:pt>
    <dgm:pt modelId="{04922CDE-305C-7E4E-A5F8-548B07ADA949}" type="parTrans" cxnId="{2EE21B70-10CD-924A-821E-F852ED7D58C1}">
      <dgm:prSet/>
      <dgm:spPr/>
      <dgm:t>
        <a:bodyPr/>
        <a:lstStyle/>
        <a:p>
          <a:endParaRPr lang="en-US"/>
        </a:p>
      </dgm:t>
    </dgm:pt>
    <dgm:pt modelId="{8984EA4E-5D9D-8A4C-890E-1C200D579779}" type="sibTrans" cxnId="{2EE21B70-10CD-924A-821E-F852ED7D58C1}">
      <dgm:prSet/>
      <dgm:spPr/>
      <dgm:t>
        <a:bodyPr/>
        <a:lstStyle/>
        <a:p>
          <a:endParaRPr lang="en-US"/>
        </a:p>
      </dgm:t>
    </dgm:pt>
    <dgm:pt modelId="{757FD84E-C215-B749-91A4-D802DE6196F5}">
      <dgm:prSet/>
      <dgm:spPr/>
      <dgm:t>
        <a:bodyPr/>
        <a:lstStyle/>
        <a:p>
          <a:pPr rtl="0"/>
          <a:r>
            <a:rPr lang="en-US" dirty="0"/>
            <a:t>example -- a service process that exists to provide a service or resource to other processes</a:t>
          </a:r>
        </a:p>
      </dgm:t>
    </dgm:pt>
    <dgm:pt modelId="{DAFD52F6-9922-7349-BF68-4ACCE8F95FD5}" type="parTrans" cxnId="{35F4216B-C764-1F42-8536-CA788CCCDBE6}">
      <dgm:prSet/>
      <dgm:spPr/>
      <dgm:t>
        <a:bodyPr/>
        <a:lstStyle/>
        <a:p>
          <a:endParaRPr lang="en-US"/>
        </a:p>
      </dgm:t>
    </dgm:pt>
    <dgm:pt modelId="{B985A4D1-1CB8-9344-9FCB-F50F659DBA79}" type="sibTrans" cxnId="{35F4216B-C764-1F42-8536-CA788CCCDBE6}">
      <dgm:prSet/>
      <dgm:spPr/>
      <dgm:t>
        <a:bodyPr/>
        <a:lstStyle/>
        <a:p>
          <a:endParaRPr lang="en-US"/>
        </a:p>
      </dgm:t>
    </dgm:pt>
    <dgm:pt modelId="{73A9E9B1-89D6-694A-BAFC-F1639E9E0FA3}">
      <dgm:prSet custT="1"/>
      <dgm:spPr/>
      <dgm:t>
        <a:bodyPr/>
        <a:lstStyle/>
        <a:p>
          <a:pPr rtl="0"/>
          <a:r>
            <a:rPr lang="en-US" sz="2400" dirty="0" err="1"/>
            <a:t>Nonblocking</a:t>
          </a:r>
          <a:r>
            <a:rPr lang="en-US" sz="2400" dirty="0"/>
            <a:t> send, </a:t>
          </a:r>
          <a:r>
            <a:rPr lang="en-US" sz="2400" dirty="0" err="1"/>
            <a:t>nonblocking</a:t>
          </a:r>
          <a:r>
            <a:rPr lang="en-US" sz="2400" dirty="0"/>
            <a:t> receive</a:t>
          </a:r>
        </a:p>
      </dgm:t>
    </dgm:pt>
    <dgm:pt modelId="{3916E0CF-CE1E-1D4B-8A41-D0D814E89B0F}" type="parTrans" cxnId="{BCA614CC-B4D5-3442-90B6-4527EEE6FEF9}">
      <dgm:prSet/>
      <dgm:spPr/>
      <dgm:t>
        <a:bodyPr/>
        <a:lstStyle/>
        <a:p>
          <a:endParaRPr lang="en-US"/>
        </a:p>
      </dgm:t>
    </dgm:pt>
    <dgm:pt modelId="{8FEA3A20-CBF8-BD46-B357-8B81C8062570}" type="sibTrans" cxnId="{BCA614CC-B4D5-3442-90B6-4527EEE6FEF9}">
      <dgm:prSet/>
      <dgm:spPr/>
      <dgm:t>
        <a:bodyPr/>
        <a:lstStyle/>
        <a:p>
          <a:endParaRPr lang="en-US"/>
        </a:p>
      </dgm:t>
    </dgm:pt>
    <dgm:pt modelId="{C5316F31-176B-F34B-BA40-55DF4E368FCA}">
      <dgm:prSet/>
      <dgm:spPr/>
      <dgm:t>
        <a:bodyPr/>
        <a:lstStyle/>
        <a:p>
          <a:pPr rtl="0"/>
          <a:r>
            <a:rPr lang="en-US" dirty="0"/>
            <a:t>neither party is required to wait</a:t>
          </a:r>
        </a:p>
      </dgm:t>
    </dgm:pt>
    <dgm:pt modelId="{A15D9228-445C-9C49-9BE5-094ACB67A39B}" type="parTrans" cxnId="{AE18236F-5EF4-5549-99D8-BDAE7A18B153}">
      <dgm:prSet/>
      <dgm:spPr/>
      <dgm:t>
        <a:bodyPr/>
        <a:lstStyle/>
        <a:p>
          <a:endParaRPr lang="en-US"/>
        </a:p>
      </dgm:t>
    </dgm:pt>
    <dgm:pt modelId="{DACAD61B-E76C-2246-BD10-F980FDDCC609}" type="sibTrans" cxnId="{AE18236F-5EF4-5549-99D8-BDAE7A18B153}">
      <dgm:prSet/>
      <dgm:spPr/>
      <dgm:t>
        <a:bodyPr/>
        <a:lstStyle/>
        <a:p>
          <a:endParaRPr lang="en-US"/>
        </a:p>
      </dgm:t>
    </dgm:pt>
    <dgm:pt modelId="{FB2FE7A4-BF26-5246-957B-D4DDACD54EE4}" type="pres">
      <dgm:prSet presAssocID="{CD27E8CD-E193-374C-8F5E-D9516BA56DC7}" presName="linear" presStyleCnt="0">
        <dgm:presLayoutVars>
          <dgm:dir/>
          <dgm:animLvl val="lvl"/>
          <dgm:resizeHandles val="exact"/>
        </dgm:presLayoutVars>
      </dgm:prSet>
      <dgm:spPr/>
    </dgm:pt>
    <dgm:pt modelId="{75AEEAF0-6636-7A4B-AC28-2D6920786958}" type="pres">
      <dgm:prSet presAssocID="{91984B6D-CD19-FE43-BEAE-0E799DF27D43}" presName="parentLin" presStyleCnt="0"/>
      <dgm:spPr/>
    </dgm:pt>
    <dgm:pt modelId="{02F1EC8A-0E98-6F4F-81E4-128269BE9247}" type="pres">
      <dgm:prSet presAssocID="{91984B6D-CD19-FE43-BEAE-0E799DF27D43}" presName="parentLeftMargin" presStyleLbl="node1" presStyleIdx="0" presStyleCnt="2"/>
      <dgm:spPr/>
    </dgm:pt>
    <dgm:pt modelId="{7C0D2C5B-322D-9045-B418-FF8D3F881A30}" type="pres">
      <dgm:prSet presAssocID="{91984B6D-CD19-FE43-BEAE-0E799DF27D43}" presName="parentText" presStyleLbl="node1" presStyleIdx="0" presStyleCnt="2">
        <dgm:presLayoutVars>
          <dgm:chMax val="0"/>
          <dgm:bulletEnabled val="1"/>
        </dgm:presLayoutVars>
      </dgm:prSet>
      <dgm:spPr/>
    </dgm:pt>
    <dgm:pt modelId="{9BA17364-C4BE-1F4C-A926-52FA284D13AC}" type="pres">
      <dgm:prSet presAssocID="{91984B6D-CD19-FE43-BEAE-0E799DF27D43}" presName="negativeSpace" presStyleCnt="0"/>
      <dgm:spPr/>
    </dgm:pt>
    <dgm:pt modelId="{94FC4253-C5DD-2F40-AF14-A6F8E87BF8EB}" type="pres">
      <dgm:prSet presAssocID="{91984B6D-CD19-FE43-BEAE-0E799DF27D43}" presName="childText" presStyleLbl="conFgAcc1" presStyleIdx="0" presStyleCnt="2">
        <dgm:presLayoutVars>
          <dgm:bulletEnabled val="1"/>
        </dgm:presLayoutVars>
      </dgm:prSet>
      <dgm:spPr/>
    </dgm:pt>
    <dgm:pt modelId="{2B71BA69-D6B9-2041-8D90-C51CD6545C6D}" type="pres">
      <dgm:prSet presAssocID="{11260BA1-DC41-0544-8790-6F4A228C318D}" presName="spaceBetweenRectangles" presStyleCnt="0"/>
      <dgm:spPr/>
    </dgm:pt>
    <dgm:pt modelId="{09D3498D-A602-5348-A1FB-49B93FEFB771}" type="pres">
      <dgm:prSet presAssocID="{73A9E9B1-89D6-694A-BAFC-F1639E9E0FA3}" presName="parentLin" presStyleCnt="0"/>
      <dgm:spPr/>
    </dgm:pt>
    <dgm:pt modelId="{DC97F160-ACC9-694B-AD54-3141CE9124B0}" type="pres">
      <dgm:prSet presAssocID="{73A9E9B1-89D6-694A-BAFC-F1639E9E0FA3}" presName="parentLeftMargin" presStyleLbl="node1" presStyleIdx="0" presStyleCnt="2"/>
      <dgm:spPr/>
    </dgm:pt>
    <dgm:pt modelId="{FB5D3142-9F1C-A94D-A8A6-48AF5D364BD5}" type="pres">
      <dgm:prSet presAssocID="{73A9E9B1-89D6-694A-BAFC-F1639E9E0FA3}" presName="parentText" presStyleLbl="node1" presStyleIdx="1" presStyleCnt="2" custScaleX="109434">
        <dgm:presLayoutVars>
          <dgm:chMax val="0"/>
          <dgm:bulletEnabled val="1"/>
        </dgm:presLayoutVars>
      </dgm:prSet>
      <dgm:spPr/>
    </dgm:pt>
    <dgm:pt modelId="{CE854633-C84A-1C4B-B243-A9F056606818}" type="pres">
      <dgm:prSet presAssocID="{73A9E9B1-89D6-694A-BAFC-F1639E9E0FA3}" presName="negativeSpace" presStyleCnt="0"/>
      <dgm:spPr/>
    </dgm:pt>
    <dgm:pt modelId="{A84F03E2-F9EA-C94D-AD93-13923F0055A8}" type="pres">
      <dgm:prSet presAssocID="{73A9E9B1-89D6-694A-BAFC-F1639E9E0FA3}" presName="childText" presStyleLbl="conFgAcc1" presStyleIdx="1" presStyleCnt="2">
        <dgm:presLayoutVars>
          <dgm:bulletEnabled val="1"/>
        </dgm:presLayoutVars>
      </dgm:prSet>
      <dgm:spPr/>
    </dgm:pt>
  </dgm:ptLst>
  <dgm:cxnLst>
    <dgm:cxn modelId="{BAE2BC00-B7FE-8C4A-951C-4F0BA8A10055}" type="presOf" srcId="{91984B6D-CD19-FE43-BEAE-0E799DF27D43}" destId="{7C0D2C5B-322D-9045-B418-FF8D3F881A30}" srcOrd="1" destOrd="0" presId="urn:microsoft.com/office/officeart/2005/8/layout/list1"/>
    <dgm:cxn modelId="{E80DDB00-220C-0448-8C27-CA628700BB61}" type="presOf" srcId="{6C451841-31AC-2C4A-BD5F-97D63B243324}" destId="{94FC4253-C5DD-2F40-AF14-A6F8E87BF8EB}" srcOrd="0" destOrd="2" presId="urn:microsoft.com/office/officeart/2005/8/layout/list1"/>
    <dgm:cxn modelId="{8BDC4123-5213-D94D-9C37-68C59BDC428C}" type="presOf" srcId="{757FD84E-C215-B749-91A4-D802DE6196F5}" destId="{94FC4253-C5DD-2F40-AF14-A6F8E87BF8EB}" srcOrd="0" destOrd="3" presId="urn:microsoft.com/office/officeart/2005/8/layout/list1"/>
    <dgm:cxn modelId="{AE7ED72E-6288-D541-9093-86DA407052E6}" srcId="{91984B6D-CD19-FE43-BEAE-0E799DF27D43}" destId="{CC21AB64-0AED-7542-9159-B6303CB71F5A}" srcOrd="1" destOrd="0" parTransId="{C83520E4-371F-7440-8576-2D5C4343367E}" sibTransId="{F0D8E3EA-CD48-B446-BEBF-D9C6AA1B5CA1}"/>
    <dgm:cxn modelId="{C887F737-6585-BA4C-A16F-AADF02A11677}" srcId="{CD27E8CD-E193-374C-8F5E-D9516BA56DC7}" destId="{91984B6D-CD19-FE43-BEAE-0E799DF27D43}" srcOrd="0" destOrd="0" parTransId="{01F2897C-CBB4-0A4F-833B-A983967B05E6}" sibTransId="{11260BA1-DC41-0544-8790-6F4A228C318D}"/>
    <dgm:cxn modelId="{8B368047-0E12-854C-B255-1B46436090D2}" type="presOf" srcId="{91984B6D-CD19-FE43-BEAE-0E799DF27D43}" destId="{02F1EC8A-0E98-6F4F-81E4-128269BE9247}" srcOrd="0" destOrd="0" presId="urn:microsoft.com/office/officeart/2005/8/layout/list1"/>
    <dgm:cxn modelId="{35F4216B-C764-1F42-8536-CA788CCCDBE6}" srcId="{91984B6D-CD19-FE43-BEAE-0E799DF27D43}" destId="{757FD84E-C215-B749-91A4-D802DE6196F5}" srcOrd="3" destOrd="0" parTransId="{DAFD52F6-9922-7349-BF68-4ACCE8F95FD5}" sibTransId="{B985A4D1-1CB8-9344-9FCB-F50F659DBA79}"/>
    <dgm:cxn modelId="{AE18236F-5EF4-5549-99D8-BDAE7A18B153}" srcId="{73A9E9B1-89D6-694A-BAFC-F1639E9E0FA3}" destId="{C5316F31-176B-F34B-BA40-55DF4E368FCA}" srcOrd="0" destOrd="0" parTransId="{A15D9228-445C-9C49-9BE5-094ACB67A39B}" sibTransId="{DACAD61B-E76C-2246-BD10-F980FDDCC609}"/>
    <dgm:cxn modelId="{2EE21B70-10CD-924A-821E-F852ED7D58C1}" srcId="{91984B6D-CD19-FE43-BEAE-0E799DF27D43}" destId="{6C451841-31AC-2C4A-BD5F-97D63B243324}" srcOrd="2" destOrd="0" parTransId="{04922CDE-305C-7E4E-A5F8-548B07ADA949}" sibTransId="{8984EA4E-5D9D-8A4C-890E-1C200D579779}"/>
    <dgm:cxn modelId="{26218F52-0AFF-F143-8705-FD7D93166359}" type="presOf" srcId="{73A9E9B1-89D6-694A-BAFC-F1639E9E0FA3}" destId="{DC97F160-ACC9-694B-AD54-3141CE9124B0}" srcOrd="0" destOrd="0" presId="urn:microsoft.com/office/officeart/2005/8/layout/list1"/>
    <dgm:cxn modelId="{658F7059-354A-BB4B-9FAF-30876C318022}" type="presOf" srcId="{73A9E9B1-89D6-694A-BAFC-F1639E9E0FA3}" destId="{FB5D3142-9F1C-A94D-A8A6-48AF5D364BD5}" srcOrd="1" destOrd="0" presId="urn:microsoft.com/office/officeart/2005/8/layout/list1"/>
    <dgm:cxn modelId="{A1F1E2A9-36E7-514C-AF3C-DEBC97E55527}" type="presOf" srcId="{CD27E8CD-E193-374C-8F5E-D9516BA56DC7}" destId="{FB2FE7A4-BF26-5246-957B-D4DDACD54EE4}" srcOrd="0" destOrd="0" presId="urn:microsoft.com/office/officeart/2005/8/layout/list1"/>
    <dgm:cxn modelId="{7DE052CB-909B-3A4B-8B54-F6E134628C6B}" type="presOf" srcId="{5EB1E116-9108-5041-82FF-E86E8C94C1A9}" destId="{94FC4253-C5DD-2F40-AF14-A6F8E87BF8EB}" srcOrd="0" destOrd="0" presId="urn:microsoft.com/office/officeart/2005/8/layout/list1"/>
    <dgm:cxn modelId="{BCA614CC-B4D5-3442-90B6-4527EEE6FEF9}" srcId="{CD27E8CD-E193-374C-8F5E-D9516BA56DC7}" destId="{73A9E9B1-89D6-694A-BAFC-F1639E9E0FA3}" srcOrd="1" destOrd="0" parTransId="{3916E0CF-CE1E-1D4B-8A41-D0D814E89B0F}" sibTransId="{8FEA3A20-CBF8-BD46-B357-8B81C8062570}"/>
    <dgm:cxn modelId="{0CE1A2E4-3C54-EF46-A77C-62FB3457A161}" type="presOf" srcId="{CC21AB64-0AED-7542-9159-B6303CB71F5A}" destId="{94FC4253-C5DD-2F40-AF14-A6F8E87BF8EB}" srcOrd="0" destOrd="1" presId="urn:microsoft.com/office/officeart/2005/8/layout/list1"/>
    <dgm:cxn modelId="{5652FEEE-C1E8-A442-9A2E-25C6ACD5251C}" type="presOf" srcId="{C5316F31-176B-F34B-BA40-55DF4E368FCA}" destId="{A84F03E2-F9EA-C94D-AD93-13923F0055A8}" srcOrd="0" destOrd="0" presId="urn:microsoft.com/office/officeart/2005/8/layout/list1"/>
    <dgm:cxn modelId="{7E31C0FE-C1AF-7B40-8076-CBAC47674A04}" srcId="{91984B6D-CD19-FE43-BEAE-0E799DF27D43}" destId="{5EB1E116-9108-5041-82FF-E86E8C94C1A9}" srcOrd="0" destOrd="0" parTransId="{0214350C-1246-1843-BEEB-628379095719}" sibTransId="{C95C1D8A-6AFB-5146-9731-ED577DB6E8B0}"/>
    <dgm:cxn modelId="{55073CB4-7F0B-0B43-BEDA-E6D0E04AD300}" type="presParOf" srcId="{FB2FE7A4-BF26-5246-957B-D4DDACD54EE4}" destId="{75AEEAF0-6636-7A4B-AC28-2D6920786958}" srcOrd="0" destOrd="0" presId="urn:microsoft.com/office/officeart/2005/8/layout/list1"/>
    <dgm:cxn modelId="{F9CAECBD-4C4E-2A45-8C16-18AF30D0C96E}" type="presParOf" srcId="{75AEEAF0-6636-7A4B-AC28-2D6920786958}" destId="{02F1EC8A-0E98-6F4F-81E4-128269BE9247}" srcOrd="0" destOrd="0" presId="urn:microsoft.com/office/officeart/2005/8/layout/list1"/>
    <dgm:cxn modelId="{AD0ACA4B-A999-6F49-A065-B857F54658A4}" type="presParOf" srcId="{75AEEAF0-6636-7A4B-AC28-2D6920786958}" destId="{7C0D2C5B-322D-9045-B418-FF8D3F881A30}" srcOrd="1" destOrd="0" presId="urn:microsoft.com/office/officeart/2005/8/layout/list1"/>
    <dgm:cxn modelId="{6B40BD1A-23F8-3041-AB14-844BE482BB16}" type="presParOf" srcId="{FB2FE7A4-BF26-5246-957B-D4DDACD54EE4}" destId="{9BA17364-C4BE-1F4C-A926-52FA284D13AC}" srcOrd="1" destOrd="0" presId="urn:microsoft.com/office/officeart/2005/8/layout/list1"/>
    <dgm:cxn modelId="{9C3DCB35-AFA8-0E49-BCB8-25ED50B10B94}" type="presParOf" srcId="{FB2FE7A4-BF26-5246-957B-D4DDACD54EE4}" destId="{94FC4253-C5DD-2F40-AF14-A6F8E87BF8EB}" srcOrd="2" destOrd="0" presId="urn:microsoft.com/office/officeart/2005/8/layout/list1"/>
    <dgm:cxn modelId="{A9FC753D-0E2C-8B44-94F9-B4290DC6B324}" type="presParOf" srcId="{FB2FE7A4-BF26-5246-957B-D4DDACD54EE4}" destId="{2B71BA69-D6B9-2041-8D90-C51CD6545C6D}" srcOrd="3" destOrd="0" presId="urn:microsoft.com/office/officeart/2005/8/layout/list1"/>
    <dgm:cxn modelId="{857DA4DE-FC7E-064D-8484-F4CD86E46933}" type="presParOf" srcId="{FB2FE7A4-BF26-5246-957B-D4DDACD54EE4}" destId="{09D3498D-A602-5348-A1FB-49B93FEFB771}" srcOrd="4" destOrd="0" presId="urn:microsoft.com/office/officeart/2005/8/layout/list1"/>
    <dgm:cxn modelId="{A042B265-EB9C-DE48-97B4-B7D02A717982}" type="presParOf" srcId="{09D3498D-A602-5348-A1FB-49B93FEFB771}" destId="{DC97F160-ACC9-694B-AD54-3141CE9124B0}" srcOrd="0" destOrd="0" presId="urn:microsoft.com/office/officeart/2005/8/layout/list1"/>
    <dgm:cxn modelId="{39C3F6FF-6ACB-FC4A-A21C-59693AE44929}" type="presParOf" srcId="{09D3498D-A602-5348-A1FB-49B93FEFB771}" destId="{FB5D3142-9F1C-A94D-A8A6-48AF5D364BD5}" srcOrd="1" destOrd="0" presId="urn:microsoft.com/office/officeart/2005/8/layout/list1"/>
    <dgm:cxn modelId="{6012F205-35AE-204E-B810-39621AA356A5}" type="presParOf" srcId="{FB2FE7A4-BF26-5246-957B-D4DDACD54EE4}" destId="{CE854633-C84A-1C4B-B243-A9F056606818}" srcOrd="5" destOrd="0" presId="urn:microsoft.com/office/officeart/2005/8/layout/list1"/>
    <dgm:cxn modelId="{0D4DF21D-1AB5-B949-87B9-C25E355F0954}" type="presParOf" srcId="{FB2FE7A4-BF26-5246-957B-D4DDACD54EE4}" destId="{A84F03E2-F9EA-C94D-AD93-13923F0055A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C660F0-F51F-7942-83BE-3900525400E2}" type="doc">
      <dgm:prSet loTypeId="urn:microsoft.com/office/officeart/2005/8/layout/default#1" loCatId="list" qsTypeId="urn:microsoft.com/office/officeart/2005/8/quickstyle/simple4" qsCatId="simple" csTypeId="urn:microsoft.com/office/officeart/2005/8/colors/accent1_2#11" csCatId="accent1" phldr="1"/>
      <dgm:spPr/>
      <dgm:t>
        <a:bodyPr/>
        <a:lstStyle/>
        <a:p>
          <a:endParaRPr lang="en-US"/>
        </a:p>
      </dgm:t>
    </dgm:pt>
    <dgm:pt modelId="{CBCAA15B-4DF8-2449-A3E4-2FFBBD4228E2}">
      <dgm:prSet phldrT="[Text]"/>
      <dgm:spPr/>
      <dgm:t>
        <a:bodyPr/>
        <a:lstStyle/>
        <a:p>
          <a:r>
            <a:rPr lang="en-US" dirty="0"/>
            <a:t>Direct addressing</a:t>
          </a:r>
        </a:p>
      </dgm:t>
    </dgm:pt>
    <dgm:pt modelId="{5331A782-92F5-174C-ADE8-603BCC699445}" type="parTrans" cxnId="{B80E53F1-AE34-974D-BD2B-25A07BD9FD8E}">
      <dgm:prSet/>
      <dgm:spPr/>
      <dgm:t>
        <a:bodyPr/>
        <a:lstStyle/>
        <a:p>
          <a:endParaRPr lang="en-US"/>
        </a:p>
      </dgm:t>
    </dgm:pt>
    <dgm:pt modelId="{9DC2889C-314C-814D-BB7F-9B9EC7CF63FA}" type="sibTrans" cxnId="{B80E53F1-AE34-974D-BD2B-25A07BD9FD8E}">
      <dgm:prSet/>
      <dgm:spPr/>
      <dgm:t>
        <a:bodyPr/>
        <a:lstStyle/>
        <a:p>
          <a:endParaRPr lang="en-US"/>
        </a:p>
      </dgm:t>
    </dgm:pt>
    <dgm:pt modelId="{053799BB-CB52-8641-A4B3-79E4E6C7D5AD}">
      <dgm:prSet/>
      <dgm:spPr/>
      <dgm:t>
        <a:bodyPr/>
        <a:lstStyle/>
        <a:p>
          <a:r>
            <a:rPr lang="en-US" dirty="0"/>
            <a:t>Indirect addressing</a:t>
          </a:r>
        </a:p>
      </dgm:t>
    </dgm:pt>
    <dgm:pt modelId="{2F99FA1C-FA58-C84C-B814-ACFD809147B1}" type="parTrans" cxnId="{A4EFC327-8E42-6845-929D-1DD7802F5420}">
      <dgm:prSet/>
      <dgm:spPr/>
      <dgm:t>
        <a:bodyPr/>
        <a:lstStyle/>
        <a:p>
          <a:endParaRPr lang="en-US"/>
        </a:p>
      </dgm:t>
    </dgm:pt>
    <dgm:pt modelId="{C4399A46-221E-904A-B245-8E7B935BA7C2}" type="sibTrans" cxnId="{A4EFC327-8E42-6845-929D-1DD7802F5420}">
      <dgm:prSet/>
      <dgm:spPr/>
      <dgm:t>
        <a:bodyPr/>
        <a:lstStyle/>
        <a:p>
          <a:endParaRPr lang="en-US"/>
        </a:p>
      </dgm:t>
    </dgm:pt>
    <dgm:pt modelId="{95268C6E-CB32-D948-A12E-859ACF9C7366}" type="pres">
      <dgm:prSet presAssocID="{9CC660F0-F51F-7942-83BE-3900525400E2}" presName="diagram" presStyleCnt="0">
        <dgm:presLayoutVars>
          <dgm:dir/>
          <dgm:resizeHandles val="exact"/>
        </dgm:presLayoutVars>
      </dgm:prSet>
      <dgm:spPr/>
    </dgm:pt>
    <dgm:pt modelId="{CB5FB369-8671-004A-BE5D-38525B638D11}" type="pres">
      <dgm:prSet presAssocID="{CBCAA15B-4DF8-2449-A3E4-2FFBBD4228E2}" presName="node" presStyleLbl="node1" presStyleIdx="0" presStyleCnt="2">
        <dgm:presLayoutVars>
          <dgm:bulletEnabled val="1"/>
        </dgm:presLayoutVars>
      </dgm:prSet>
      <dgm:spPr/>
    </dgm:pt>
    <dgm:pt modelId="{3B34B650-2B64-FC4E-A434-787890AAF57B}" type="pres">
      <dgm:prSet presAssocID="{9DC2889C-314C-814D-BB7F-9B9EC7CF63FA}" presName="sibTrans" presStyleCnt="0"/>
      <dgm:spPr/>
    </dgm:pt>
    <dgm:pt modelId="{AE4CBB04-19C2-F24F-B25B-9E2E283ED7DC}" type="pres">
      <dgm:prSet presAssocID="{053799BB-CB52-8641-A4B3-79E4E6C7D5AD}" presName="node" presStyleLbl="node1" presStyleIdx="1" presStyleCnt="2">
        <dgm:presLayoutVars>
          <dgm:bulletEnabled val="1"/>
        </dgm:presLayoutVars>
      </dgm:prSet>
      <dgm:spPr/>
    </dgm:pt>
  </dgm:ptLst>
  <dgm:cxnLst>
    <dgm:cxn modelId="{A4EFC327-8E42-6845-929D-1DD7802F5420}" srcId="{9CC660F0-F51F-7942-83BE-3900525400E2}" destId="{053799BB-CB52-8641-A4B3-79E4E6C7D5AD}" srcOrd="1" destOrd="0" parTransId="{2F99FA1C-FA58-C84C-B814-ACFD809147B1}" sibTransId="{C4399A46-221E-904A-B245-8E7B935BA7C2}"/>
    <dgm:cxn modelId="{29A9C875-946D-0849-953B-AB23B8355A56}" type="presOf" srcId="{CBCAA15B-4DF8-2449-A3E4-2FFBBD4228E2}" destId="{CB5FB369-8671-004A-BE5D-38525B638D11}" srcOrd="0" destOrd="0" presId="urn:microsoft.com/office/officeart/2005/8/layout/default#1"/>
    <dgm:cxn modelId="{8A4093DA-D614-E746-998F-AEADE131AA98}" type="presOf" srcId="{9CC660F0-F51F-7942-83BE-3900525400E2}" destId="{95268C6E-CB32-D948-A12E-859ACF9C7366}" srcOrd="0" destOrd="0" presId="urn:microsoft.com/office/officeart/2005/8/layout/default#1"/>
    <dgm:cxn modelId="{777E9EE6-6DE6-6042-A187-60360C4DF0C6}" type="presOf" srcId="{053799BB-CB52-8641-A4B3-79E4E6C7D5AD}" destId="{AE4CBB04-19C2-F24F-B25B-9E2E283ED7DC}" srcOrd="0" destOrd="0" presId="urn:microsoft.com/office/officeart/2005/8/layout/default#1"/>
    <dgm:cxn modelId="{B80E53F1-AE34-974D-BD2B-25A07BD9FD8E}" srcId="{9CC660F0-F51F-7942-83BE-3900525400E2}" destId="{CBCAA15B-4DF8-2449-A3E4-2FFBBD4228E2}" srcOrd="0" destOrd="0" parTransId="{5331A782-92F5-174C-ADE8-603BCC699445}" sibTransId="{9DC2889C-314C-814D-BB7F-9B9EC7CF63FA}"/>
    <dgm:cxn modelId="{2499108F-41B4-1545-9E73-C714FEFAF3C8}" type="presParOf" srcId="{95268C6E-CB32-D948-A12E-859ACF9C7366}" destId="{CB5FB369-8671-004A-BE5D-38525B638D11}" srcOrd="0" destOrd="0" presId="urn:microsoft.com/office/officeart/2005/8/layout/default#1"/>
    <dgm:cxn modelId="{E69ED987-EC7C-8A40-9346-4A8589C6E3BF}" type="presParOf" srcId="{95268C6E-CB32-D948-A12E-859ACF9C7366}" destId="{3B34B650-2B64-FC4E-A434-787890AAF57B}" srcOrd="1" destOrd="0" presId="urn:microsoft.com/office/officeart/2005/8/layout/default#1"/>
    <dgm:cxn modelId="{E45280D0-55D1-C543-B504-CD319DA41B7B}" type="presParOf" srcId="{95268C6E-CB32-D948-A12E-859ACF9C7366}" destId="{AE4CBB04-19C2-F24F-B25B-9E2E283ED7DC}"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F58D-B635-F14D-A7B0-F6371807DE43}">
      <dsp:nvSpPr>
        <dsp:cNvPr id="0" name=""/>
        <dsp:cNvSpPr/>
      </dsp:nvSpPr>
      <dsp:spPr>
        <a:xfrm>
          <a:off x="4419593" y="228600"/>
          <a:ext cx="3364185" cy="201851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There is no way to inspect or manipulate semaphores other than these three operations</a:t>
          </a:r>
        </a:p>
      </dsp:txBody>
      <dsp:txXfrm>
        <a:off x="4478713" y="287720"/>
        <a:ext cx="3245945" cy="1900271"/>
      </dsp:txXfrm>
    </dsp:sp>
    <dsp:sp modelId="{2F146ECA-E547-3B4A-A33E-83CC028577F2}">
      <dsp:nvSpPr>
        <dsp:cNvPr id="0" name=""/>
        <dsp:cNvSpPr/>
      </dsp:nvSpPr>
      <dsp:spPr>
        <a:xfrm>
          <a:off x="3715242" y="820696"/>
          <a:ext cx="478597" cy="834317"/>
        </a:xfrm>
        <a:prstGeom prst="rightArrow">
          <a:avLst>
            <a:gd name="adj1" fmla="val 60000"/>
            <a:gd name="adj2" fmla="val 50000"/>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715242" y="987559"/>
        <a:ext cx="335018" cy="500591"/>
      </dsp:txXfrm>
    </dsp:sp>
    <dsp:sp modelId="{536CC010-3CA8-CD44-BED7-E2E67E4A6B14}">
      <dsp:nvSpPr>
        <dsp:cNvPr id="0" name=""/>
        <dsp:cNvSpPr/>
      </dsp:nvSpPr>
      <dsp:spPr>
        <a:xfrm>
          <a:off x="152394" y="228600"/>
          <a:ext cx="3364185" cy="201851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NZ" sz="2500" kern="1200" dirty="0"/>
            <a:t>A variable that has an integer value upon which only three operations are defined: </a:t>
          </a:r>
          <a:endParaRPr lang="en-US" sz="2500" kern="1200" dirty="0"/>
        </a:p>
      </dsp:txBody>
      <dsp:txXfrm>
        <a:off x="211514" y="287720"/>
        <a:ext cx="3245945" cy="19002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35B85-3272-3842-B975-0D28FA12B9EA}">
      <dsp:nvSpPr>
        <dsp:cNvPr id="0" name=""/>
        <dsp:cNvSpPr/>
      </dsp:nvSpPr>
      <dsp:spPr>
        <a:xfrm>
          <a:off x="209483" y="2291"/>
          <a:ext cx="2899743"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Messages are sent to a shared data structure consisting of queues that can temporarily hold messages</a:t>
          </a:r>
        </a:p>
      </dsp:txBody>
      <dsp:txXfrm>
        <a:off x="252953" y="45761"/>
        <a:ext cx="2812803" cy="1397241"/>
      </dsp:txXfrm>
    </dsp:sp>
    <dsp:sp modelId="{FD726207-BDF7-F648-8A1D-4792344EE082}">
      <dsp:nvSpPr>
        <dsp:cNvPr id="0" name=""/>
        <dsp:cNvSpPr/>
      </dsp:nvSpPr>
      <dsp:spPr>
        <a:xfrm>
          <a:off x="3326907" y="437651"/>
          <a:ext cx="524410" cy="613461"/>
        </a:xfrm>
        <a:prstGeom prst="rightArrow">
          <a:avLst>
            <a:gd name="adj1" fmla="val 600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26907" y="560343"/>
        <a:ext cx="367087" cy="368077"/>
      </dsp:txXfrm>
    </dsp:sp>
    <dsp:sp modelId="{42A3B1B7-2198-FC48-81A1-C2AC20C0214A}">
      <dsp:nvSpPr>
        <dsp:cNvPr id="0" name=""/>
        <dsp:cNvSpPr/>
      </dsp:nvSpPr>
      <dsp:spPr>
        <a:xfrm>
          <a:off x="4098681" y="2291"/>
          <a:ext cx="2473635"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Queues are referred to as </a:t>
          </a:r>
          <a:r>
            <a:rPr lang="en-US" sz="2300" i="1" kern="1200" dirty="0"/>
            <a:t>mailboxes</a:t>
          </a:r>
        </a:p>
      </dsp:txBody>
      <dsp:txXfrm>
        <a:off x="4142151" y="45761"/>
        <a:ext cx="2386695" cy="1397241"/>
      </dsp:txXfrm>
    </dsp:sp>
    <dsp:sp modelId="{7DC9C592-1D86-434A-96C8-545A7F4FECE4}">
      <dsp:nvSpPr>
        <dsp:cNvPr id="0" name=""/>
        <dsp:cNvSpPr/>
      </dsp:nvSpPr>
      <dsp:spPr>
        <a:xfrm rot="5400000">
          <a:off x="5002776" y="1659627"/>
          <a:ext cx="525272" cy="613461"/>
        </a:xfrm>
        <a:prstGeom prst="rightArrow">
          <a:avLst>
            <a:gd name="adj1" fmla="val 600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081374" y="1703721"/>
        <a:ext cx="368077" cy="367690"/>
      </dsp:txXfrm>
    </dsp:sp>
    <dsp:sp modelId="{E66579B5-8437-6E47-9E7B-772C542E5672}">
      <dsp:nvSpPr>
        <dsp:cNvPr id="0" name=""/>
        <dsp:cNvSpPr/>
      </dsp:nvSpPr>
      <dsp:spPr>
        <a:xfrm>
          <a:off x="3814930" y="2475927"/>
          <a:ext cx="2757385"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One process sends a message to the mailbox and the other process picks up the message from the mailbox</a:t>
          </a:r>
        </a:p>
      </dsp:txBody>
      <dsp:txXfrm>
        <a:off x="3858400" y="2519397"/>
        <a:ext cx="2670445" cy="1397241"/>
      </dsp:txXfrm>
    </dsp:sp>
    <dsp:sp modelId="{8C5B34E6-1EBB-5344-9E86-EF1BC7524739}">
      <dsp:nvSpPr>
        <dsp:cNvPr id="0" name=""/>
        <dsp:cNvSpPr/>
      </dsp:nvSpPr>
      <dsp:spPr>
        <a:xfrm rot="10800000">
          <a:off x="3072840" y="2911286"/>
          <a:ext cx="524410" cy="613461"/>
        </a:xfrm>
        <a:prstGeom prst="rightArrow">
          <a:avLst>
            <a:gd name="adj1" fmla="val 600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230163" y="3033978"/>
        <a:ext cx="367087" cy="368077"/>
      </dsp:txXfrm>
    </dsp:sp>
    <dsp:sp modelId="{B17C5E11-C218-7B41-92DA-A351214BBDBE}">
      <dsp:nvSpPr>
        <dsp:cNvPr id="0" name=""/>
        <dsp:cNvSpPr/>
      </dsp:nvSpPr>
      <dsp:spPr>
        <a:xfrm>
          <a:off x="351841" y="2475927"/>
          <a:ext cx="2473635"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Allows for greater flexibility in the use of messages</a:t>
          </a:r>
        </a:p>
      </dsp:txBody>
      <dsp:txXfrm>
        <a:off x="395311" y="2519397"/>
        <a:ext cx="2386695" cy="13972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8EEA1-4D9D-BA40-A54F-EBBF600C1F0D}">
      <dsp:nvSpPr>
        <dsp:cNvPr id="0" name=""/>
        <dsp:cNvSpPr/>
      </dsp:nvSpPr>
      <dsp:spPr>
        <a:xfrm flipH="1">
          <a:off x="457230" y="107263"/>
          <a:ext cx="1828836" cy="691963"/>
        </a:xfrm>
        <a:prstGeom prst="roundRect">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NZ" sz="2800" b="1" i="0" kern="1200" dirty="0">
              <a:solidFill>
                <a:schemeClr val="tx2">
                  <a:lumMod val="75000"/>
                </a:schemeClr>
              </a:solidFill>
            </a:rPr>
            <a:t>Messages</a:t>
          </a:r>
          <a:endParaRPr lang="en-US" sz="2800" b="1" i="0" kern="1200" dirty="0">
            <a:solidFill>
              <a:schemeClr val="tx2">
                <a:lumMod val="75000"/>
              </a:schemeClr>
            </a:solidFill>
          </a:endParaRPr>
        </a:p>
      </dsp:txBody>
      <dsp:txXfrm>
        <a:off x="491009" y="141042"/>
        <a:ext cx="1761278" cy="624405"/>
      </dsp:txXfrm>
    </dsp:sp>
    <dsp:sp modelId="{1AA0D145-BAF9-AB45-9218-5222637AD0A7}">
      <dsp:nvSpPr>
        <dsp:cNvPr id="0" name=""/>
        <dsp:cNvSpPr/>
      </dsp:nvSpPr>
      <dsp:spPr>
        <a:xfrm>
          <a:off x="457273" y="814212"/>
          <a:ext cx="8077126" cy="612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Useful for the enforcement of mutual exclusion discipline</a:t>
          </a:r>
        </a:p>
      </dsp:txBody>
      <dsp:txXfrm>
        <a:off x="457273" y="814212"/>
        <a:ext cx="8077126" cy="612121"/>
      </dsp:txXfrm>
    </dsp:sp>
    <dsp:sp modelId="{39F79FF8-618D-3D47-BEF9-9B29B6C3E2C8}">
      <dsp:nvSpPr>
        <dsp:cNvPr id="0" name=""/>
        <dsp:cNvSpPr/>
      </dsp:nvSpPr>
      <dsp:spPr>
        <a:xfrm>
          <a:off x="457230" y="1150250"/>
          <a:ext cx="5029065" cy="691963"/>
        </a:xfrm>
        <a:prstGeom prst="roundRect">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NZ" sz="2800" b="1" i="0" kern="1200" dirty="0">
              <a:solidFill>
                <a:schemeClr val="accent2">
                  <a:lumMod val="50000"/>
                </a:schemeClr>
              </a:solidFill>
            </a:rPr>
            <a:t>Operating system themes are:</a:t>
          </a:r>
          <a:endParaRPr lang="en-US" sz="2800" b="1" i="0" kern="1200" dirty="0">
            <a:solidFill>
              <a:schemeClr val="accent2">
                <a:lumMod val="50000"/>
              </a:schemeClr>
            </a:solidFill>
          </a:endParaRPr>
        </a:p>
      </dsp:txBody>
      <dsp:txXfrm>
        <a:off x="491009" y="1184029"/>
        <a:ext cx="4961507" cy="624405"/>
      </dsp:txXfrm>
    </dsp:sp>
    <dsp:sp modelId="{B7BA34D4-2F33-CC43-9DC0-E08261428011}">
      <dsp:nvSpPr>
        <dsp:cNvPr id="0" name=""/>
        <dsp:cNvSpPr/>
      </dsp:nvSpPr>
      <dsp:spPr>
        <a:xfrm>
          <a:off x="457187" y="1869391"/>
          <a:ext cx="8077212" cy="110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Multiprogramming, multiprocessing, distributed processing</a:t>
          </a:r>
        </a:p>
        <a:p>
          <a:pPr marL="228600" lvl="1" indent="-228600" algn="l" defTabSz="889000">
            <a:lnSpc>
              <a:spcPct val="90000"/>
            </a:lnSpc>
            <a:spcBef>
              <a:spcPct val="0"/>
            </a:spcBef>
            <a:spcAft>
              <a:spcPct val="20000"/>
            </a:spcAft>
            <a:buChar char="•"/>
          </a:pPr>
          <a:r>
            <a:rPr lang="en-NZ" sz="2000" kern="1200" dirty="0"/>
            <a:t>Fundamental to these themes is concurrency</a:t>
          </a:r>
        </a:p>
        <a:p>
          <a:pPr marL="457200" lvl="2" indent="-228600" algn="l" defTabSz="889000">
            <a:lnSpc>
              <a:spcPct val="90000"/>
            </a:lnSpc>
            <a:spcBef>
              <a:spcPct val="0"/>
            </a:spcBef>
            <a:spcAft>
              <a:spcPct val="20000"/>
            </a:spcAft>
            <a:buChar char="•"/>
          </a:pPr>
          <a:r>
            <a:rPr lang="en-NZ" sz="2000" kern="1200" dirty="0"/>
            <a:t>issues of conflict resolution and cooperation arise</a:t>
          </a:r>
        </a:p>
      </dsp:txBody>
      <dsp:txXfrm>
        <a:off x="457187" y="1869391"/>
        <a:ext cx="8077212" cy="1101380"/>
      </dsp:txXfrm>
    </dsp:sp>
    <dsp:sp modelId="{678A52E5-79C0-6C43-9579-B04BA001439B}">
      <dsp:nvSpPr>
        <dsp:cNvPr id="0" name=""/>
        <dsp:cNvSpPr/>
      </dsp:nvSpPr>
      <dsp:spPr>
        <a:xfrm>
          <a:off x="533399" y="2843828"/>
          <a:ext cx="3962351" cy="576772"/>
        </a:xfrm>
        <a:prstGeom prst="roundRect">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NZ" sz="2800" b="1" i="0" kern="1200" dirty="0">
              <a:solidFill>
                <a:schemeClr val="tx2">
                  <a:lumMod val="75000"/>
                </a:schemeClr>
              </a:solidFill>
            </a:rPr>
            <a:t>Mutual Exclusion</a:t>
          </a:r>
          <a:endParaRPr lang="en-US" sz="2800" b="1" i="0" kern="1200" dirty="0">
            <a:solidFill>
              <a:schemeClr val="tx2">
                <a:lumMod val="75000"/>
              </a:schemeClr>
            </a:solidFill>
          </a:endParaRPr>
        </a:p>
      </dsp:txBody>
      <dsp:txXfrm>
        <a:off x="561555" y="2871984"/>
        <a:ext cx="3906039" cy="520460"/>
      </dsp:txXfrm>
    </dsp:sp>
    <dsp:sp modelId="{C0B86D96-1539-9C44-B5AE-C49128619FD3}">
      <dsp:nvSpPr>
        <dsp:cNvPr id="0" name=""/>
        <dsp:cNvSpPr/>
      </dsp:nvSpPr>
      <dsp:spPr>
        <a:xfrm>
          <a:off x="533442" y="3415462"/>
          <a:ext cx="7772363" cy="146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Condition in which there is a set of </a:t>
          </a:r>
          <a:r>
            <a:rPr lang="en-NZ" sz="2000" kern="1200"/>
            <a:t>concurrent processes, </a:t>
          </a:r>
          <a:r>
            <a:rPr lang="en-NZ" sz="2000" kern="1200" dirty="0"/>
            <a:t>only one of which is able to access a given resource or perform a given function at any time</a:t>
          </a:r>
        </a:p>
        <a:p>
          <a:pPr marL="228600" lvl="1" indent="-228600" algn="l" defTabSz="889000">
            <a:lnSpc>
              <a:spcPct val="90000"/>
            </a:lnSpc>
            <a:spcBef>
              <a:spcPct val="0"/>
            </a:spcBef>
            <a:spcAft>
              <a:spcPct val="20000"/>
            </a:spcAft>
            <a:buChar char="•"/>
          </a:pPr>
          <a:r>
            <a:rPr lang="en-NZ" sz="2000" kern="1200" dirty="0"/>
            <a:t>One approach involves the use of special purpose machine instructions</a:t>
          </a:r>
        </a:p>
      </dsp:txBody>
      <dsp:txXfrm>
        <a:off x="533442" y="3415462"/>
        <a:ext cx="7772363" cy="1465180"/>
      </dsp:txXfrm>
    </dsp:sp>
    <dsp:sp modelId="{29787D3B-95CE-FA4A-AD8A-DC21D51C0619}">
      <dsp:nvSpPr>
        <dsp:cNvPr id="0" name=""/>
        <dsp:cNvSpPr/>
      </dsp:nvSpPr>
      <dsp:spPr>
        <a:xfrm>
          <a:off x="533400" y="4991604"/>
          <a:ext cx="3047975" cy="608028"/>
        </a:xfrm>
        <a:prstGeom prst="roundRect">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NZ" sz="2800" b="1" i="0" kern="1200" dirty="0">
              <a:solidFill>
                <a:schemeClr val="accent2">
                  <a:lumMod val="50000"/>
                </a:schemeClr>
              </a:solidFill>
            </a:rPr>
            <a:t>Semaphores</a:t>
          </a:r>
        </a:p>
      </dsp:txBody>
      <dsp:txXfrm>
        <a:off x="563081" y="5021285"/>
        <a:ext cx="2988613" cy="548666"/>
      </dsp:txXfrm>
    </dsp:sp>
    <dsp:sp modelId="{374ABFB9-0798-1149-9B46-963B5940BD3B}">
      <dsp:nvSpPr>
        <dsp:cNvPr id="0" name=""/>
        <dsp:cNvSpPr/>
      </dsp:nvSpPr>
      <dsp:spPr>
        <a:xfrm>
          <a:off x="609697" y="5625721"/>
          <a:ext cx="7924702" cy="612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Used for signaling among processes and can be readily used to enforce a mutual exclusion discipline</a:t>
          </a:r>
        </a:p>
      </dsp:txBody>
      <dsp:txXfrm>
        <a:off x="609697" y="5625721"/>
        <a:ext cx="7924702" cy="612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5E69-E325-F142-A0D4-B743109408EA}">
      <dsp:nvSpPr>
        <dsp:cNvPr id="0" name=""/>
        <dsp:cNvSpPr/>
      </dsp:nvSpPr>
      <dsp:spPr>
        <a:xfrm rot="16200000">
          <a:off x="-550467" y="634016"/>
          <a:ext cx="3840163" cy="2572129"/>
        </a:xfrm>
        <a:prstGeom prst="flowChartManualOperation">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before a process decrements a semaphore whether it will block or not</a:t>
          </a:r>
        </a:p>
      </dsp:txBody>
      <dsp:txXfrm rot="5400000">
        <a:off x="83550" y="768032"/>
        <a:ext cx="2572129" cy="2304097"/>
      </dsp:txXfrm>
    </dsp:sp>
    <dsp:sp modelId="{49FA2FAC-FF0C-C14A-8048-646F866CB8A7}">
      <dsp:nvSpPr>
        <dsp:cNvPr id="0" name=""/>
        <dsp:cNvSpPr/>
      </dsp:nvSpPr>
      <dsp:spPr>
        <a:xfrm rot="16200000">
          <a:off x="2132012" y="634016"/>
          <a:ext cx="3840163" cy="2572129"/>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which process will continue immediately on a </a:t>
          </a:r>
          <a:r>
            <a:rPr lang="en-US" sz="2100" kern="1200" dirty="0" err="1"/>
            <a:t>uniprocessor</a:t>
          </a:r>
          <a:r>
            <a:rPr lang="en-US" sz="2100" kern="1200" dirty="0"/>
            <a:t> system when two processes are running concurrently</a:t>
          </a:r>
        </a:p>
      </dsp:txBody>
      <dsp:txXfrm rot="5400000">
        <a:off x="2766029" y="768032"/>
        <a:ext cx="2572129" cy="2304097"/>
      </dsp:txXfrm>
    </dsp:sp>
    <dsp:sp modelId="{9BE6FA6B-34B4-C242-82E5-DC5F191FF1E9}">
      <dsp:nvSpPr>
        <dsp:cNvPr id="0" name=""/>
        <dsp:cNvSpPr/>
      </dsp:nvSpPr>
      <dsp:spPr>
        <a:xfrm rot="16200000">
          <a:off x="4897051" y="634016"/>
          <a:ext cx="3840163" cy="2572129"/>
        </a:xfrm>
        <a:prstGeom prst="flowChartManualOperation">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You don’t know whether another process is waiting so the number of unblocked processes may be zero or one</a:t>
          </a:r>
        </a:p>
      </dsp:txBody>
      <dsp:txXfrm rot="5400000">
        <a:off x="5531068" y="768032"/>
        <a:ext cx="2572129" cy="2304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B5A1A-5870-5C40-8ADE-32EFF8546961}">
      <dsp:nvSpPr>
        <dsp:cNvPr id="0" name=""/>
        <dsp:cNvSpPr/>
      </dsp:nvSpPr>
      <dsp:spPr>
        <a:xfrm>
          <a:off x="0" y="37750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process that has been blocked the longest is released from the queue first (FIFO)</a:t>
          </a:r>
        </a:p>
      </dsp:txBody>
      <dsp:txXfrm>
        <a:off x="0" y="377500"/>
        <a:ext cx="8229600" cy="1323000"/>
      </dsp:txXfrm>
    </dsp:sp>
    <dsp:sp modelId="{DD1D9237-EB74-E84E-AC7E-51428224DD48}">
      <dsp:nvSpPr>
        <dsp:cNvPr id="0" name=""/>
        <dsp:cNvSpPr/>
      </dsp:nvSpPr>
      <dsp:spPr>
        <a:xfrm>
          <a:off x="411480" y="23259"/>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Strong Semaphores</a:t>
          </a:r>
          <a:r>
            <a:rPr lang="en-NZ" sz="2800" kern="1200" dirty="0"/>
            <a:t> </a:t>
          </a:r>
          <a:endParaRPr lang="en-US" sz="2800" kern="1200" dirty="0"/>
        </a:p>
      </dsp:txBody>
      <dsp:txXfrm>
        <a:off x="446065" y="57844"/>
        <a:ext cx="5691550" cy="639310"/>
      </dsp:txXfrm>
    </dsp:sp>
    <dsp:sp modelId="{40B0B400-5226-0F4B-98AB-E6B21FAA5A13}">
      <dsp:nvSpPr>
        <dsp:cNvPr id="0" name=""/>
        <dsp:cNvSpPr/>
      </dsp:nvSpPr>
      <dsp:spPr>
        <a:xfrm>
          <a:off x="0" y="218434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a:t>the order in which processes are removed from the queue is not specified</a:t>
          </a:r>
          <a:endParaRPr lang="en-NZ" sz="2400" kern="1200" dirty="0"/>
        </a:p>
      </dsp:txBody>
      <dsp:txXfrm>
        <a:off x="0" y="2184340"/>
        <a:ext cx="8229600" cy="1323000"/>
      </dsp:txXfrm>
    </dsp:sp>
    <dsp:sp modelId="{2E01E895-987A-1640-8719-30A986FB6C86}">
      <dsp:nvSpPr>
        <dsp:cNvPr id="0" name=""/>
        <dsp:cNvSpPr/>
      </dsp:nvSpPr>
      <dsp:spPr>
        <a:xfrm>
          <a:off x="411480" y="1830100"/>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Weak Semaphores </a:t>
          </a:r>
          <a:r>
            <a:rPr lang="en-NZ" sz="2300" kern="1200" dirty="0"/>
            <a:t> </a:t>
          </a:r>
        </a:p>
      </dsp:txBody>
      <dsp:txXfrm>
        <a:off x="446065" y="1864685"/>
        <a:ext cx="569155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6EB41-3B3B-EA42-AE9D-C2314DC42775}">
      <dsp:nvSpPr>
        <dsp:cNvPr id="0" name=""/>
        <dsp:cNvSpPr/>
      </dsp:nvSpPr>
      <dsp:spPr>
        <a:xfrm>
          <a:off x="134732" y="0"/>
          <a:ext cx="3591475" cy="4114800"/>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1600200">
            <a:lnSpc>
              <a:spcPct val="90000"/>
            </a:lnSpc>
            <a:spcBef>
              <a:spcPct val="0"/>
            </a:spcBef>
            <a:spcAft>
              <a:spcPct val="35000"/>
            </a:spcAft>
            <a:buNone/>
          </a:pPr>
          <a:r>
            <a:rPr lang="en-US" sz="3600" kern="1200" dirty="0"/>
            <a:t>General Situation:</a:t>
          </a:r>
        </a:p>
        <a:p>
          <a:pPr marL="228600" lvl="1" indent="-228600" algn="l" defTabSz="933450">
            <a:lnSpc>
              <a:spcPct val="90000"/>
            </a:lnSpc>
            <a:spcBef>
              <a:spcPct val="0"/>
            </a:spcBef>
            <a:spcAft>
              <a:spcPct val="15000"/>
            </a:spcAft>
            <a:buChar char="•"/>
          </a:pPr>
          <a:r>
            <a:rPr lang="en-US" sz="2100" kern="1200" dirty="0"/>
            <a:t>one or more producers are generating data and placing these in a buffer</a:t>
          </a:r>
        </a:p>
        <a:p>
          <a:pPr marL="228600" lvl="1" indent="-228600" algn="l" defTabSz="933450">
            <a:lnSpc>
              <a:spcPct val="90000"/>
            </a:lnSpc>
            <a:spcBef>
              <a:spcPct val="0"/>
            </a:spcBef>
            <a:spcAft>
              <a:spcPct val="15000"/>
            </a:spcAft>
            <a:buChar char="•"/>
          </a:pPr>
          <a:r>
            <a:rPr lang="en-US" sz="2100" kern="1200" dirty="0"/>
            <a:t>a single consumer is taking items out of the buffer one at time</a:t>
          </a:r>
        </a:p>
        <a:p>
          <a:pPr marL="228600" lvl="1" indent="-228600" algn="l" defTabSz="933450">
            <a:lnSpc>
              <a:spcPct val="90000"/>
            </a:lnSpc>
            <a:spcBef>
              <a:spcPct val="0"/>
            </a:spcBef>
            <a:spcAft>
              <a:spcPct val="15000"/>
            </a:spcAft>
            <a:buChar char="•"/>
          </a:pPr>
          <a:r>
            <a:rPr lang="en-US" sz="2100" kern="1200" dirty="0"/>
            <a:t>only one producer or consumer may access the buffer at any one time</a:t>
          </a:r>
        </a:p>
      </dsp:txBody>
      <dsp:txXfrm>
        <a:off x="239923" y="105191"/>
        <a:ext cx="3381093" cy="3904418"/>
      </dsp:txXfrm>
    </dsp:sp>
    <dsp:sp modelId="{2FC5CD5F-1F07-7F44-B8F2-45124A5E3E66}">
      <dsp:nvSpPr>
        <dsp:cNvPr id="0" name=""/>
        <dsp:cNvSpPr/>
      </dsp:nvSpPr>
      <dsp:spPr>
        <a:xfrm>
          <a:off x="3980019" y="1702494"/>
          <a:ext cx="538081" cy="709811"/>
        </a:xfrm>
        <a:prstGeom prst="rightArrow">
          <a:avLst>
            <a:gd name="adj1" fmla="val 60000"/>
            <a:gd name="adj2" fmla="val 50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980019" y="1844456"/>
        <a:ext cx="376657" cy="425887"/>
      </dsp:txXfrm>
    </dsp:sp>
    <dsp:sp modelId="{97C10248-49D4-BA42-A96D-F06C469FE9B5}">
      <dsp:nvSpPr>
        <dsp:cNvPr id="0" name=""/>
        <dsp:cNvSpPr/>
      </dsp:nvSpPr>
      <dsp:spPr>
        <a:xfrm>
          <a:off x="4741456" y="433138"/>
          <a:ext cx="2873420" cy="324852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Problem:</a:t>
          </a:r>
        </a:p>
        <a:p>
          <a:pPr marL="228600" lvl="1" indent="-228600" algn="l" defTabSz="977900">
            <a:lnSpc>
              <a:spcPct val="90000"/>
            </a:lnSpc>
            <a:spcBef>
              <a:spcPct val="0"/>
            </a:spcBef>
            <a:spcAft>
              <a:spcPct val="15000"/>
            </a:spcAft>
            <a:buChar char="•"/>
          </a:pPr>
          <a:r>
            <a:rPr lang="en-US" sz="2200" kern="1200" dirty="0"/>
            <a:t>ensure that the producer can’t add data into full buffer and consumer can’t remove data from an empty buffer</a:t>
          </a:r>
        </a:p>
      </dsp:txBody>
      <dsp:txXfrm>
        <a:off x="4825616" y="517298"/>
        <a:ext cx="2705100" cy="3080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ED8C3-E406-2842-BD01-BCFEA1E9CFC2}">
      <dsp:nvSpPr>
        <dsp:cNvPr id="0" name=""/>
        <dsp:cNvSpPr/>
      </dsp:nvSpPr>
      <dsp:spPr>
        <a:xfrm>
          <a:off x="0" y="1485900"/>
          <a:ext cx="8229600" cy="1981200"/>
        </a:xfrm>
        <a:prstGeom prst="notchedRightArrow">
          <a:avLst/>
        </a:prstGeom>
        <a:solidFill>
          <a:schemeClr val="accent5">
            <a:lumMod val="50000"/>
            <a:alpha val="73000"/>
          </a:schemeClr>
        </a:solidFill>
        <a:ln>
          <a:noFill/>
        </a:ln>
        <a:effectLst/>
      </dsp:spPr>
      <dsp:style>
        <a:lnRef idx="0">
          <a:scrgbClr r="0" g="0" b="0"/>
        </a:lnRef>
        <a:fillRef idx="1">
          <a:scrgbClr r="0" g="0" b="0"/>
        </a:fillRef>
        <a:effectRef idx="2">
          <a:scrgbClr r="0" g="0" b="0"/>
        </a:effectRef>
        <a:fontRef idx="minor"/>
      </dsp:style>
    </dsp:sp>
    <dsp:sp modelId="{58893B8B-7919-3541-8D99-D3AEC91FB799}">
      <dsp:nvSpPr>
        <dsp:cNvPr id="0" name=""/>
        <dsp:cNvSpPr/>
      </dsp:nvSpPr>
      <dsp:spPr>
        <a:xfrm>
          <a:off x="3616" y="0"/>
          <a:ext cx="2386905" cy="198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rtl="0">
            <a:lnSpc>
              <a:spcPct val="90000"/>
            </a:lnSpc>
            <a:spcBef>
              <a:spcPct val="0"/>
            </a:spcBef>
            <a:spcAft>
              <a:spcPct val="35000"/>
            </a:spcAft>
            <a:buNone/>
          </a:pPr>
          <a:r>
            <a:rPr lang="en-US" sz="1900" kern="1200" dirty="0"/>
            <a:t>Local data variables are accessible only by the monitor’s procedures and not by any external procedure</a:t>
          </a:r>
        </a:p>
      </dsp:txBody>
      <dsp:txXfrm>
        <a:off x="3616" y="0"/>
        <a:ext cx="2386905" cy="1981200"/>
      </dsp:txXfrm>
    </dsp:sp>
    <dsp:sp modelId="{A1A147BE-7D78-004C-B935-FAA4F498AEEE}">
      <dsp:nvSpPr>
        <dsp:cNvPr id="0" name=""/>
        <dsp:cNvSpPr/>
      </dsp:nvSpPr>
      <dsp:spPr>
        <a:xfrm>
          <a:off x="949419" y="2228849"/>
          <a:ext cx="495300" cy="495300"/>
        </a:xfrm>
        <a:prstGeom prst="ellipse">
          <a:avLst/>
        </a:prstGeom>
        <a:solidFill>
          <a:schemeClr val="bg1">
            <a:lumMod val="85000"/>
          </a:schemeClr>
        </a:solidFill>
        <a:ln>
          <a:noFill/>
        </a:ln>
        <a:effectLst/>
      </dsp:spPr>
      <dsp:style>
        <a:lnRef idx="0">
          <a:scrgbClr r="0" g="0" b="0"/>
        </a:lnRef>
        <a:fillRef idx="3">
          <a:scrgbClr r="0" g="0" b="0"/>
        </a:fillRef>
        <a:effectRef idx="2">
          <a:scrgbClr r="0" g="0" b="0"/>
        </a:effectRef>
        <a:fontRef idx="minor">
          <a:schemeClr val="lt1"/>
        </a:fontRef>
      </dsp:style>
    </dsp:sp>
    <dsp:sp modelId="{5F9EB354-648F-9643-A087-BCC60CED9639}">
      <dsp:nvSpPr>
        <dsp:cNvPr id="0" name=""/>
        <dsp:cNvSpPr/>
      </dsp:nvSpPr>
      <dsp:spPr>
        <a:xfrm>
          <a:off x="2509867" y="2971800"/>
          <a:ext cx="2386905" cy="198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en-US" sz="1900" kern="1200" dirty="0"/>
            <a:t>Process enters monitor by invoking one of its procedures</a:t>
          </a:r>
        </a:p>
      </dsp:txBody>
      <dsp:txXfrm>
        <a:off x="2509867" y="2971800"/>
        <a:ext cx="2386905" cy="1981200"/>
      </dsp:txXfrm>
    </dsp:sp>
    <dsp:sp modelId="{5BF15F84-4D4A-644D-84F8-62271DC370A9}">
      <dsp:nvSpPr>
        <dsp:cNvPr id="0" name=""/>
        <dsp:cNvSpPr/>
      </dsp:nvSpPr>
      <dsp:spPr>
        <a:xfrm>
          <a:off x="3455669" y="2228849"/>
          <a:ext cx="495300" cy="495300"/>
        </a:xfrm>
        <a:prstGeom prst="ellipse">
          <a:avLst/>
        </a:prstGeom>
        <a:solidFill>
          <a:schemeClr val="bg1">
            <a:lumMod val="85000"/>
          </a:schemeClr>
        </a:solidFill>
        <a:ln>
          <a:noFill/>
        </a:ln>
        <a:effectLst/>
      </dsp:spPr>
      <dsp:style>
        <a:lnRef idx="0">
          <a:scrgbClr r="0" g="0" b="0"/>
        </a:lnRef>
        <a:fillRef idx="3">
          <a:scrgbClr r="0" g="0" b="0"/>
        </a:fillRef>
        <a:effectRef idx="2">
          <a:scrgbClr r="0" g="0" b="0"/>
        </a:effectRef>
        <a:fontRef idx="minor">
          <a:schemeClr val="lt1"/>
        </a:fontRef>
      </dsp:style>
    </dsp:sp>
    <dsp:sp modelId="{566C022D-D681-2E41-B689-7BBB02AA63E8}">
      <dsp:nvSpPr>
        <dsp:cNvPr id="0" name=""/>
        <dsp:cNvSpPr/>
      </dsp:nvSpPr>
      <dsp:spPr>
        <a:xfrm>
          <a:off x="5016118" y="0"/>
          <a:ext cx="2386905" cy="198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rtl="0">
            <a:lnSpc>
              <a:spcPct val="90000"/>
            </a:lnSpc>
            <a:spcBef>
              <a:spcPct val="0"/>
            </a:spcBef>
            <a:spcAft>
              <a:spcPct val="35000"/>
            </a:spcAft>
            <a:buNone/>
          </a:pPr>
          <a:r>
            <a:rPr lang="en-US" sz="1900" kern="1200" dirty="0"/>
            <a:t>Only one process may be executing in the monitor at a time</a:t>
          </a:r>
        </a:p>
      </dsp:txBody>
      <dsp:txXfrm>
        <a:off x="5016118" y="0"/>
        <a:ext cx="2386905" cy="1981200"/>
      </dsp:txXfrm>
    </dsp:sp>
    <dsp:sp modelId="{C07DF334-9E43-C046-A30B-E200F2167D98}">
      <dsp:nvSpPr>
        <dsp:cNvPr id="0" name=""/>
        <dsp:cNvSpPr/>
      </dsp:nvSpPr>
      <dsp:spPr>
        <a:xfrm>
          <a:off x="5961920" y="2228849"/>
          <a:ext cx="495300" cy="495300"/>
        </a:xfrm>
        <a:prstGeom prst="ellipse">
          <a:avLst/>
        </a:prstGeom>
        <a:solidFill>
          <a:schemeClr val="bg1">
            <a:lumMod val="8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16BB1-9D39-E449-8773-CABC43961BCF}">
      <dsp:nvSpPr>
        <dsp:cNvPr id="0" name=""/>
        <dsp:cNvSpPr/>
      </dsp:nvSpPr>
      <dsp:spPr>
        <a:xfrm>
          <a:off x="31" y="45240"/>
          <a:ext cx="3026605" cy="748800"/>
        </a:xfrm>
        <a:prstGeom prst="rect">
          <a:avLst/>
        </a:prstGeom>
        <a:solidFill>
          <a:schemeClr val="accent6">
            <a:lumMod val="75000"/>
          </a:schemeClr>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dirty="0"/>
            <a:t>synchronization</a:t>
          </a:r>
          <a:endParaRPr lang="en-US" sz="2600" kern="1200" dirty="0"/>
        </a:p>
      </dsp:txBody>
      <dsp:txXfrm>
        <a:off x="31" y="45240"/>
        <a:ext cx="3026605" cy="748800"/>
      </dsp:txXfrm>
    </dsp:sp>
    <dsp:sp modelId="{57087B52-C684-5341-9E12-7A8A7012CF46}">
      <dsp:nvSpPr>
        <dsp:cNvPr id="0" name=""/>
        <dsp:cNvSpPr/>
      </dsp:nvSpPr>
      <dsp:spPr>
        <a:xfrm>
          <a:off x="31"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to enforce mutual exclusion</a:t>
          </a:r>
        </a:p>
      </dsp:txBody>
      <dsp:txXfrm>
        <a:off x="31" y="794040"/>
        <a:ext cx="3026605" cy="1141920"/>
      </dsp:txXfrm>
    </dsp:sp>
    <dsp:sp modelId="{58C9E88D-0AFF-9A46-9A58-7E5B47B8FB75}">
      <dsp:nvSpPr>
        <dsp:cNvPr id="0" name=""/>
        <dsp:cNvSpPr/>
      </dsp:nvSpPr>
      <dsp:spPr>
        <a:xfrm>
          <a:off x="3450362" y="45240"/>
          <a:ext cx="3026605" cy="748800"/>
        </a:xfrm>
        <a:prstGeom prst="rect">
          <a:avLst/>
        </a:prstGeom>
        <a:solidFill>
          <a:schemeClr val="accent6">
            <a:lumMod val="75000"/>
          </a:schemeClr>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a:t>communication  </a:t>
          </a:r>
          <a:endParaRPr lang="en-NZ" sz="2600" kern="1200" dirty="0"/>
        </a:p>
      </dsp:txBody>
      <dsp:txXfrm>
        <a:off x="3450362" y="45240"/>
        <a:ext cx="3026605" cy="748800"/>
      </dsp:txXfrm>
    </dsp:sp>
    <dsp:sp modelId="{DEB9BAE2-8339-A243-A12C-F23AFF408E60}">
      <dsp:nvSpPr>
        <dsp:cNvPr id="0" name=""/>
        <dsp:cNvSpPr/>
      </dsp:nvSpPr>
      <dsp:spPr>
        <a:xfrm>
          <a:off x="3450362"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a:t>to exchange information</a:t>
          </a:r>
          <a:endParaRPr lang="en-NZ" sz="2600" kern="1200" dirty="0"/>
        </a:p>
      </dsp:txBody>
      <dsp:txXfrm>
        <a:off x="3450362" y="794040"/>
        <a:ext cx="3026605" cy="1141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E5C9F-7A29-B049-BF80-D80F2A8B9162}">
      <dsp:nvSpPr>
        <dsp:cNvPr id="0" name=""/>
        <dsp:cNvSpPr/>
      </dsp:nvSpPr>
      <dsp:spPr>
        <a:xfrm rot="21364723">
          <a:off x="727792" y="928327"/>
          <a:ext cx="2681113" cy="1320065"/>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Communication of a message between two processes implies synchronization between the two</a:t>
          </a:r>
        </a:p>
      </dsp:txBody>
      <dsp:txXfrm>
        <a:off x="766455" y="966990"/>
        <a:ext cx="2603787" cy="1242739"/>
      </dsp:txXfrm>
    </dsp:sp>
    <dsp:sp modelId="{B0876E2E-024F-E840-B429-8A6DDBD3C0B7}">
      <dsp:nvSpPr>
        <dsp:cNvPr id="0" name=""/>
        <dsp:cNvSpPr/>
      </dsp:nvSpPr>
      <dsp:spPr>
        <a:xfrm rot="469402">
          <a:off x="4699574" y="591669"/>
          <a:ext cx="3161805" cy="971147"/>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NZ" sz="1600" b="1" i="0" kern="1200" dirty="0">
              <a:solidFill>
                <a:schemeClr val="bg1"/>
              </a:solidFill>
            </a:rPr>
            <a:t>When a receive primitive is executed in a process there are two possibilities:</a:t>
          </a:r>
          <a:endParaRPr lang="en-US" sz="1600" b="1" i="0" kern="1200" dirty="0">
            <a:solidFill>
              <a:schemeClr val="bg1"/>
            </a:solidFill>
          </a:endParaRPr>
        </a:p>
      </dsp:txBody>
      <dsp:txXfrm>
        <a:off x="4728018" y="620113"/>
        <a:ext cx="3104917" cy="914259"/>
      </dsp:txXfrm>
    </dsp:sp>
    <dsp:sp modelId="{4F3C4FFF-DBC4-E343-860C-7EE99D254749}">
      <dsp:nvSpPr>
        <dsp:cNvPr id="0" name=""/>
        <dsp:cNvSpPr/>
      </dsp:nvSpPr>
      <dsp:spPr>
        <a:xfrm>
          <a:off x="3429002" y="4267200"/>
          <a:ext cx="677405" cy="677405"/>
        </a:xfrm>
        <a:prstGeom prst="triangle">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958576-B4BC-E74E-86DC-B7A96B976014}">
      <dsp:nvSpPr>
        <dsp:cNvPr id="0" name=""/>
        <dsp:cNvSpPr/>
      </dsp:nvSpPr>
      <dsp:spPr>
        <a:xfrm rot="240000">
          <a:off x="1757585" y="4027654"/>
          <a:ext cx="4065677" cy="284299"/>
        </a:xfrm>
        <a:prstGeom prst="rect">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23CDB2-16FA-3B49-BF46-F81510603726}">
      <dsp:nvSpPr>
        <dsp:cNvPr id="0" name=""/>
        <dsp:cNvSpPr/>
      </dsp:nvSpPr>
      <dsp:spPr>
        <a:xfrm rot="510070">
          <a:off x="3894263" y="2946371"/>
          <a:ext cx="2810684" cy="1107253"/>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a message has previously been sent the message is received and execution continues</a:t>
          </a:r>
        </a:p>
      </dsp:txBody>
      <dsp:txXfrm>
        <a:off x="3948315" y="3000423"/>
        <a:ext cx="2702580" cy="999149"/>
      </dsp:txXfrm>
    </dsp:sp>
    <dsp:sp modelId="{5EB8A7DA-62E2-E440-9AA1-AFABD63FDF67}">
      <dsp:nvSpPr>
        <dsp:cNvPr id="0" name=""/>
        <dsp:cNvSpPr/>
      </dsp:nvSpPr>
      <dsp:spPr>
        <a:xfrm rot="537530">
          <a:off x="4002361" y="1649870"/>
          <a:ext cx="3653134" cy="1273339"/>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there is no waiting message the process is blocked until a message arrives or the process continues to execute, abandoning the attempt to receive</a:t>
          </a:r>
        </a:p>
      </dsp:txBody>
      <dsp:txXfrm>
        <a:off x="4064520" y="1712029"/>
        <a:ext cx="3528816" cy="1149021"/>
      </dsp:txXfrm>
    </dsp:sp>
    <dsp:sp modelId="{9C6B398F-15AB-5548-AB75-EDD00D3829AC}">
      <dsp:nvSpPr>
        <dsp:cNvPr id="0" name=""/>
        <dsp:cNvSpPr/>
      </dsp:nvSpPr>
      <dsp:spPr>
        <a:xfrm rot="21331824">
          <a:off x="1206728" y="2519659"/>
          <a:ext cx="2317665" cy="1141728"/>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the receiver cannot receive a message until it has been sent by another process</a:t>
          </a:r>
        </a:p>
      </dsp:txBody>
      <dsp:txXfrm>
        <a:off x="1262463" y="2575394"/>
        <a:ext cx="2206195" cy="1030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C4253-C5DD-2F40-AF14-A6F8E87BF8EB}">
      <dsp:nvSpPr>
        <dsp:cNvPr id="0" name=""/>
        <dsp:cNvSpPr/>
      </dsp:nvSpPr>
      <dsp:spPr>
        <a:xfrm>
          <a:off x="0" y="320681"/>
          <a:ext cx="8077200" cy="27121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sender continues on but receiver is blocked until the requested message arrives</a:t>
          </a:r>
        </a:p>
        <a:p>
          <a:pPr marL="228600" lvl="1" indent="-228600" algn="l" defTabSz="933450" rtl="0">
            <a:lnSpc>
              <a:spcPct val="90000"/>
            </a:lnSpc>
            <a:spcBef>
              <a:spcPct val="0"/>
            </a:spcBef>
            <a:spcAft>
              <a:spcPct val="15000"/>
            </a:spcAft>
            <a:buChar char="•"/>
          </a:pPr>
          <a:r>
            <a:rPr lang="en-US" sz="2100" kern="1200" dirty="0"/>
            <a:t>most useful combination</a:t>
          </a:r>
        </a:p>
        <a:p>
          <a:pPr marL="228600" lvl="1" indent="-228600" algn="l" defTabSz="933450" rtl="0">
            <a:lnSpc>
              <a:spcPct val="90000"/>
            </a:lnSpc>
            <a:spcBef>
              <a:spcPct val="0"/>
            </a:spcBef>
            <a:spcAft>
              <a:spcPct val="15000"/>
            </a:spcAft>
            <a:buChar char="•"/>
          </a:pPr>
          <a:r>
            <a:rPr lang="en-US" sz="2100" kern="1200" dirty="0"/>
            <a:t>sends one or more messages to a variety of destinations as quickly as possible</a:t>
          </a:r>
        </a:p>
        <a:p>
          <a:pPr marL="228600" lvl="1" indent="-228600" algn="l" defTabSz="933450" rtl="0">
            <a:lnSpc>
              <a:spcPct val="90000"/>
            </a:lnSpc>
            <a:spcBef>
              <a:spcPct val="0"/>
            </a:spcBef>
            <a:spcAft>
              <a:spcPct val="15000"/>
            </a:spcAft>
            <a:buChar char="•"/>
          </a:pPr>
          <a:r>
            <a:rPr lang="en-US" sz="2100" kern="1200" dirty="0"/>
            <a:t>example -- a service process that exists to provide a service or resource to other processes</a:t>
          </a:r>
        </a:p>
      </dsp:txBody>
      <dsp:txXfrm>
        <a:off x="0" y="320681"/>
        <a:ext cx="8077200" cy="2712149"/>
      </dsp:txXfrm>
    </dsp:sp>
    <dsp:sp modelId="{7C0D2C5B-322D-9045-B418-FF8D3F881A30}">
      <dsp:nvSpPr>
        <dsp:cNvPr id="0" name=""/>
        <dsp:cNvSpPr/>
      </dsp:nvSpPr>
      <dsp:spPr>
        <a:xfrm>
          <a:off x="403860" y="10721"/>
          <a:ext cx="5654040"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blocking receive</a:t>
          </a:r>
        </a:p>
      </dsp:txBody>
      <dsp:txXfrm>
        <a:off x="434122" y="40983"/>
        <a:ext cx="5593516" cy="559396"/>
      </dsp:txXfrm>
    </dsp:sp>
    <dsp:sp modelId="{A84F03E2-F9EA-C94D-AD93-13923F0055A8}">
      <dsp:nvSpPr>
        <dsp:cNvPr id="0" name=""/>
        <dsp:cNvSpPr/>
      </dsp:nvSpPr>
      <dsp:spPr>
        <a:xfrm>
          <a:off x="0" y="3456191"/>
          <a:ext cx="8077200" cy="8764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neither party is required to wait</a:t>
          </a:r>
        </a:p>
      </dsp:txBody>
      <dsp:txXfrm>
        <a:off x="0" y="3456191"/>
        <a:ext cx="8077200" cy="876487"/>
      </dsp:txXfrm>
    </dsp:sp>
    <dsp:sp modelId="{FB5D3142-9F1C-A94D-A8A6-48AF5D364BD5}">
      <dsp:nvSpPr>
        <dsp:cNvPr id="0" name=""/>
        <dsp:cNvSpPr/>
      </dsp:nvSpPr>
      <dsp:spPr>
        <a:xfrm>
          <a:off x="403860" y="3146231"/>
          <a:ext cx="6187442"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a:t>
          </a:r>
          <a:r>
            <a:rPr lang="en-US" sz="2400" kern="1200" dirty="0" err="1"/>
            <a:t>nonblocking</a:t>
          </a:r>
          <a:r>
            <a:rPr lang="en-US" sz="2400" kern="1200" dirty="0"/>
            <a:t> receive</a:t>
          </a:r>
        </a:p>
      </dsp:txBody>
      <dsp:txXfrm>
        <a:off x="434122" y="3176493"/>
        <a:ext cx="6126918"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FB369-8671-004A-BE5D-38525B638D11}">
      <dsp:nvSpPr>
        <dsp:cNvPr id="0" name=""/>
        <dsp:cNvSpPr/>
      </dsp:nvSpPr>
      <dsp:spPr>
        <a:xfrm>
          <a:off x="974154" y="744"/>
          <a:ext cx="2918519" cy="1751111"/>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Direct addressing</a:t>
          </a:r>
        </a:p>
      </dsp:txBody>
      <dsp:txXfrm>
        <a:off x="974154" y="744"/>
        <a:ext cx="2918519" cy="1751111"/>
      </dsp:txXfrm>
    </dsp:sp>
    <dsp:sp modelId="{AE4CBB04-19C2-F24F-B25B-9E2E283ED7DC}">
      <dsp:nvSpPr>
        <dsp:cNvPr id="0" name=""/>
        <dsp:cNvSpPr/>
      </dsp:nvSpPr>
      <dsp:spPr>
        <a:xfrm>
          <a:off x="4184525" y="744"/>
          <a:ext cx="2918519" cy="1751111"/>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Indirect addressing</a:t>
          </a:r>
        </a:p>
      </dsp:txBody>
      <dsp:txXfrm>
        <a:off x="4184525" y="744"/>
        <a:ext cx="2918519" cy="17511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E68FAFB-57B6-45A7-998E-FCB823A4D2A8}" type="datetimeFigureOut">
              <a:rPr lang="en-US"/>
              <a:pPr>
                <a:defRPr/>
              </a:pPr>
              <a:t>12/11/2020</a:t>
            </a:fld>
            <a:endParaRPr lang="en-US"/>
          </a:p>
        </p:txBody>
      </p:sp>
      <p:sp>
        <p:nvSpPr>
          <p:cNvPr id="286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20173A-BA50-4523-B6A2-A37BFE36B802}" type="slidenum">
              <a:rPr lang="en-US"/>
              <a:pPr>
                <a:defRPr/>
              </a:pPr>
              <a:t>‹#›</a:t>
            </a:fld>
            <a:endParaRPr lang="en-US"/>
          </a:p>
        </p:txBody>
      </p:sp>
    </p:spTree>
    <p:extLst>
      <p:ext uri="{BB962C8B-B14F-4D97-AF65-F5344CB8AC3E}">
        <p14:creationId xmlns:p14="http://schemas.microsoft.com/office/powerpoint/2010/main" val="1459470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63BA3E-C03B-4DC6-B626-7D74496E6881}" type="datetimeFigureOut">
              <a:rPr lang="en-US"/>
              <a:pPr>
                <a:defRPr/>
              </a:pPr>
              <a:t>12/11/2020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61B788-C893-427D-983E-A97D3EDB92C5}" type="slidenum">
              <a:rPr lang="en-US"/>
              <a:pPr>
                <a:defRPr/>
              </a:pPr>
              <a:t>‹#›</a:t>
            </a:fld>
            <a:endParaRPr lang="en-US" dirty="0"/>
          </a:p>
        </p:txBody>
      </p:sp>
    </p:spTree>
    <p:extLst>
      <p:ext uri="{BB962C8B-B14F-4D97-AF65-F5344CB8AC3E}">
        <p14:creationId xmlns:p14="http://schemas.microsoft.com/office/powerpoint/2010/main" val="1030803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18" charset="0"/>
                <a:ea typeface="ＭＳ Ｐゴシック" pitchFamily="34" charset="-128"/>
              </a:rPr>
              <a:t>“</a:t>
            </a:r>
            <a:r>
              <a:rPr kumimoji="1" lang="en-US">
                <a:latin typeface="Times New Roman" pitchFamily="18" charset="0"/>
                <a:ea typeface="ＭＳ Ｐゴシック" pitchFamily="34" charset="-128"/>
              </a:rPr>
              <a:t>Operating Systems: Internal and Design Principles</a:t>
            </a:r>
            <a:r>
              <a:rPr lang="en-US">
                <a:latin typeface="Times New Roman" pitchFamily="18" charset="0"/>
                <a:ea typeface="ＭＳ Ｐゴシック" pitchFamily="34" charset="-128"/>
              </a:rPr>
              <a:t>”, 7/e, by William Stallings, Chapter 5 “</a:t>
            </a:r>
            <a:r>
              <a:rPr kumimoji="1" lang="en-GB">
                <a:latin typeface="Times New Roman" pitchFamily="18" charset="0"/>
                <a:ea typeface="ＭＳ Ｐゴシック" pitchFamily="34" charset="-128"/>
              </a:rPr>
              <a:t>Concurrency: Mutual Exclusion and Synchronization</a:t>
            </a:r>
            <a:r>
              <a:rPr lang="en-US">
                <a:latin typeface="Times New Roman" pitchFamily="18" charset="0"/>
                <a:ea typeface="ＭＳ Ｐゴシック" pitchFamily="34" charset="-128"/>
              </a:rPr>
              <a:t>”.</a:t>
            </a:r>
            <a:endParaRPr lang="en-AU">
              <a:latin typeface="Times New Roman" pitchFamily="18" charset="0"/>
              <a:ea typeface="ＭＳ Ｐゴシック" pitchFamily="34" charset="-128"/>
            </a:endParaRPr>
          </a:p>
          <a:p>
            <a:endParaRPr lang="en-US"/>
          </a:p>
        </p:txBody>
      </p:sp>
      <p:sp>
        <p:nvSpPr>
          <p:cNvPr id="4" name="Slide Number Placeholder 3"/>
          <p:cNvSpPr>
            <a:spLocks noGrp="1"/>
          </p:cNvSpPr>
          <p:nvPr>
            <p:ph type="sldNum" sz="quarter" idx="5"/>
          </p:nvPr>
        </p:nvSpPr>
        <p:spPr/>
        <p:txBody>
          <a:bodyPr/>
          <a:lstStyle/>
          <a:p>
            <a:pPr>
              <a:defRPr/>
            </a:pPr>
            <a:fld id="{47E576FB-1200-4209-AE96-15A4D506FDA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Any facility or capability that is to provide support for mutual exclusion should</a:t>
            </a:r>
          </a:p>
          <a:p>
            <a:r>
              <a:rPr lang="en-US"/>
              <a:t>meet the following requirements:</a:t>
            </a:r>
          </a:p>
          <a:p>
            <a:r>
              <a:rPr lang="en-US" b="1"/>
              <a:t>1. Mutual exclusion must be enforced: Only one process at a time is allowed into</a:t>
            </a:r>
          </a:p>
          <a:p>
            <a:r>
              <a:rPr lang="en-US"/>
              <a:t>its critical section, among all processes that have critical sections for the same resource or shared object.</a:t>
            </a:r>
          </a:p>
          <a:p>
            <a:r>
              <a:rPr lang="en-US" b="1"/>
              <a:t>2. A process that halts in its noncritical section must do so without interfering</a:t>
            </a:r>
          </a:p>
          <a:p>
            <a:r>
              <a:rPr lang="en-US"/>
              <a:t>with other processes.</a:t>
            </a:r>
          </a:p>
          <a:p>
            <a:r>
              <a:rPr lang="en-US" b="1"/>
              <a:t>3. It must not be possible for a process requiring access to a critical section to be</a:t>
            </a:r>
          </a:p>
          <a:p>
            <a:r>
              <a:rPr lang="en-US"/>
              <a:t>delayed indefinitely: no deadlock or starvation.</a:t>
            </a:r>
          </a:p>
          <a:p>
            <a:r>
              <a:rPr lang="en-US" b="1"/>
              <a:t>4. When no process is in a critical section, any process that requests entry to its</a:t>
            </a:r>
          </a:p>
          <a:p>
            <a:r>
              <a:rPr lang="en-US"/>
              <a:t>critical section must be permitted to enter without delay.</a:t>
            </a:r>
          </a:p>
          <a:p>
            <a:r>
              <a:rPr lang="en-US" b="1"/>
              <a:t>5. No assumptions are made about relative process speeds or number of processors.</a:t>
            </a:r>
          </a:p>
          <a:p>
            <a:r>
              <a:rPr lang="en-US" b="1"/>
              <a:t>6. A process remains inside its critical section for a finite time only.</a:t>
            </a:r>
          </a:p>
          <a:p>
            <a:endParaRPr lang="en-US" b="1"/>
          </a:p>
          <a:p>
            <a:r>
              <a:rPr lang="en-US"/>
              <a:t>There are a number of ways in which the requirements for mutual exclusion can be satisfied. One approach is to leave the responsibility with the processes that wish to execute concurrently. Processes, whether they are system programs or application programs, would be required to coordinate with one another to enforce mutual exclusion, with no support from the programming language or the OS. We can refer to these as software approaches. Although this approach is prone to high processing overhead and bugs, it is nevertheless useful to examine such approaches to gain a better understanding of the complexity of concurrent processing. This topic is covered in Appendix A . A second approach involves the use of special purpose machine instructions. These have the advantage of reducing overhead but nevertheless will be shown to be unattractive as a general-purpose solution; they are covered in Section 5.2 . A third approach is to provide some level of support within the OS or a programming language. Three of the most important such approaches are examined in Sections 5.3 through 5.5 .</a:t>
            </a:r>
          </a:p>
        </p:txBody>
      </p:sp>
      <p:sp>
        <p:nvSpPr>
          <p:cNvPr id="4" name="Slide Number Placeholder 3"/>
          <p:cNvSpPr>
            <a:spLocks noGrp="1"/>
          </p:cNvSpPr>
          <p:nvPr>
            <p:ph type="sldNum" sz="quarter" idx="5"/>
          </p:nvPr>
        </p:nvSpPr>
        <p:spPr/>
        <p:txBody>
          <a:bodyPr/>
          <a:lstStyle/>
          <a:p>
            <a:pPr>
              <a:defRPr/>
            </a:pPr>
            <a:fld id="{4B147964-BA99-41E1-9009-191897A93610}" type="slidenum">
              <a:rPr lang="en-US" smtClean="0"/>
              <a:pPr>
                <a:defRPr/>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bwMode="auto">
          <a:noFill/>
          <a:ln>
            <a:solidFill>
              <a:srgbClr val="000000"/>
            </a:solidFill>
            <a:miter lim="800000"/>
            <a:headEnd/>
            <a:tailEnd/>
          </a:ln>
        </p:spPr>
      </p:sp>
      <p:sp>
        <p:nvSpPr>
          <p:cNvPr id="308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a:t>COMPARE&amp;SWAP INSTRUCTION</a:t>
            </a:r>
          </a:p>
          <a:p>
            <a:r>
              <a:rPr lang="en-US" dirty="0"/>
              <a:t>This version of the instruction checks a memory location ( *word ) against a test value ( </a:t>
            </a:r>
            <a:r>
              <a:rPr lang="en-US" dirty="0" err="1"/>
              <a:t>testval</a:t>
            </a:r>
            <a:r>
              <a:rPr lang="en-US" dirty="0"/>
              <a:t> ). If the memory location’s current value is </a:t>
            </a:r>
            <a:r>
              <a:rPr lang="en-US" dirty="0" err="1"/>
              <a:t>testval</a:t>
            </a:r>
            <a:r>
              <a:rPr lang="en-US" dirty="0"/>
              <a:t>, it is replaced with </a:t>
            </a:r>
            <a:r>
              <a:rPr lang="en-US" dirty="0" err="1"/>
              <a:t>newval</a:t>
            </a:r>
            <a:r>
              <a:rPr lang="en-US" dirty="0"/>
              <a:t> ; otherwise it is left unchanged. The old memory value is always returned; thus, the memory location has been updated if the returned value is the same as the test value. This atomic instruction therefore has two parts: A </a:t>
            </a:r>
            <a:r>
              <a:rPr lang="en-US" b="1" dirty="0"/>
              <a:t>compare is made </a:t>
            </a:r>
            <a:r>
              <a:rPr lang="en-US" dirty="0"/>
              <a:t>between a memory value and a test value; if the values are the same, a </a:t>
            </a:r>
            <a:r>
              <a:rPr lang="en-US" b="1" dirty="0"/>
              <a:t>swap occurs. </a:t>
            </a:r>
            <a:r>
              <a:rPr lang="en-US" dirty="0"/>
              <a:t>The entire </a:t>
            </a:r>
            <a:r>
              <a:rPr lang="en-US" dirty="0" err="1"/>
              <a:t>compare&amp;swap</a:t>
            </a:r>
            <a:r>
              <a:rPr lang="en-US" dirty="0"/>
              <a:t> function is carried out atomically—that is, it is not subject to interruption.</a:t>
            </a:r>
          </a:p>
          <a:p>
            <a:endParaRPr lang="en-US" dirty="0"/>
          </a:p>
          <a:p>
            <a:r>
              <a:rPr lang="en-US" dirty="0"/>
              <a:t>Another version of this instruction returns a Boolean value: true if the swap occurred; false otherwise. Some version of this instruction is available on nearly all processor families (x86, IA64, </a:t>
            </a:r>
            <a:r>
              <a:rPr lang="en-US" dirty="0" err="1"/>
              <a:t>sparc</a:t>
            </a:r>
            <a:r>
              <a:rPr lang="en-US" dirty="0"/>
              <a:t>, /390, etc.), and most operating systems use this instruction for support of concurrency.</a:t>
            </a:r>
            <a:endParaRPr lang="en-NZ" dirty="0"/>
          </a:p>
        </p:txBody>
      </p:sp>
      <p:sp>
        <p:nvSpPr>
          <p:cNvPr id="4" name="Slide Number Placeholder 3"/>
          <p:cNvSpPr>
            <a:spLocks noGrp="1"/>
          </p:cNvSpPr>
          <p:nvPr>
            <p:ph type="sldNum" sz="quarter" idx="5"/>
          </p:nvPr>
        </p:nvSpPr>
        <p:spPr/>
        <p:txBody>
          <a:bodyPr/>
          <a:lstStyle/>
          <a:p>
            <a:pPr>
              <a:defRPr/>
            </a:pPr>
            <a:fld id="{E0B5BDA3-8A9F-4B65-9CBE-42E30B49BAC8}" type="slidenum">
              <a:rPr lang="en-US" smtClean="0"/>
              <a:pPr>
                <a:defRPr/>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bwMode="auto">
          <a:noFill/>
          <a:ln>
            <a:solidFill>
              <a:srgbClr val="000000"/>
            </a:solidFill>
            <a:miter lim="800000"/>
            <a:headEnd/>
            <a:tailEnd/>
          </a:ln>
        </p:spPr>
      </p:sp>
      <p:sp>
        <p:nvSpPr>
          <p:cNvPr id="308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a:t>COMPARE&amp;SWAP INSTRUCTION</a:t>
            </a:r>
          </a:p>
          <a:p>
            <a:r>
              <a:rPr lang="en-US" dirty="0"/>
              <a:t>This version of the instruction checks a memory location ( *word ) against a test value ( </a:t>
            </a:r>
            <a:r>
              <a:rPr lang="en-US" dirty="0" err="1"/>
              <a:t>testval</a:t>
            </a:r>
            <a:r>
              <a:rPr lang="en-US" dirty="0"/>
              <a:t> ). If the memory location’s current value is </a:t>
            </a:r>
            <a:r>
              <a:rPr lang="en-US" dirty="0" err="1"/>
              <a:t>testval</a:t>
            </a:r>
            <a:r>
              <a:rPr lang="en-US" dirty="0"/>
              <a:t>, it is replaced with </a:t>
            </a:r>
            <a:r>
              <a:rPr lang="en-US" dirty="0" err="1"/>
              <a:t>newval</a:t>
            </a:r>
            <a:r>
              <a:rPr lang="en-US" dirty="0"/>
              <a:t> ; otherwise it is left unchanged. The old memory value is always returned; thus, the memory location has been updated if the returned value is the same as the test value. This atomic instruction therefore has two parts: A </a:t>
            </a:r>
            <a:r>
              <a:rPr lang="en-US" b="1" dirty="0"/>
              <a:t>compare is made </a:t>
            </a:r>
            <a:r>
              <a:rPr lang="en-US" dirty="0"/>
              <a:t>between a memory value and a test value; if the values are the same, a </a:t>
            </a:r>
            <a:r>
              <a:rPr lang="en-US" b="1" dirty="0"/>
              <a:t>swap occurs. </a:t>
            </a:r>
            <a:r>
              <a:rPr lang="en-US" dirty="0"/>
              <a:t>The entire </a:t>
            </a:r>
            <a:r>
              <a:rPr lang="en-US" dirty="0" err="1"/>
              <a:t>compare&amp;swap</a:t>
            </a:r>
            <a:r>
              <a:rPr lang="en-US" dirty="0"/>
              <a:t> function is carried out atomically—that is, it is not subject to interruption.</a:t>
            </a:r>
          </a:p>
          <a:p>
            <a:endParaRPr lang="en-US" dirty="0"/>
          </a:p>
          <a:p>
            <a:r>
              <a:rPr lang="en-US" dirty="0"/>
              <a:t>Another version of this instruction returns a Boolean value: true if the swap occurred; false otherwise. Some version of this instruction is available on nearly all processor families (x86, IA64, </a:t>
            </a:r>
            <a:r>
              <a:rPr lang="en-US" dirty="0" err="1"/>
              <a:t>sparc</a:t>
            </a:r>
            <a:r>
              <a:rPr lang="en-US" dirty="0"/>
              <a:t>, /390, etc.), and most operating systems use this instruction for support of concurrency.</a:t>
            </a:r>
            <a:endParaRPr lang="en-NZ" dirty="0"/>
          </a:p>
        </p:txBody>
      </p:sp>
      <p:sp>
        <p:nvSpPr>
          <p:cNvPr id="4" name="Slide Number Placeholder 3"/>
          <p:cNvSpPr>
            <a:spLocks noGrp="1"/>
          </p:cNvSpPr>
          <p:nvPr>
            <p:ph type="sldNum" sz="quarter" idx="5"/>
          </p:nvPr>
        </p:nvSpPr>
        <p:spPr/>
        <p:txBody>
          <a:bodyPr/>
          <a:lstStyle/>
          <a:p>
            <a:pPr>
              <a:defRPr/>
            </a:pPr>
            <a:fld id="{E0B5BDA3-8A9F-4B65-9CBE-42E30B49BAC8}" type="slidenum">
              <a:rPr lang="en-US" smtClean="0"/>
              <a:pPr>
                <a:defRPr/>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bwMode="auto">
          <a:noFill/>
          <a:ln>
            <a:solidFill>
              <a:srgbClr val="000000"/>
            </a:solidFill>
            <a:miter lim="800000"/>
            <a:headEnd/>
            <a:tailEnd/>
          </a:ln>
        </p:spPr>
      </p:sp>
      <p:sp>
        <p:nvSpPr>
          <p:cNvPr id="310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Figure 5.2a shows a mutual exclusion protocol based on the use of this instruction. A shared variable bolt is initialized to 0. The only process that may enter its critical section is one that finds bolt equal to 0. All other processes attempting to enter their critical section go into a busy waiting mode. The term </a:t>
            </a:r>
            <a:r>
              <a:rPr lang="en-US" b="1"/>
              <a:t>busy waiting , </a:t>
            </a:r>
            <a:r>
              <a:rPr lang="en-US"/>
              <a:t>or </a:t>
            </a:r>
            <a:r>
              <a:rPr lang="en-US" b="1"/>
              <a:t>spin waiting </a:t>
            </a:r>
            <a:r>
              <a:rPr lang="en-US"/>
              <a:t>, refers to a technique in which a process can do nothing until it gets permission to enter its critical section but continues to execute an instruction or set of instructions that tests the appropriate variable to gain entrance. When a process leaves its critical section, it resets </a:t>
            </a:r>
            <a:r>
              <a:rPr lang="en-US" i="1"/>
              <a:t>bolt to 0; at this point one and only one of the waiting </a:t>
            </a:r>
            <a:r>
              <a:rPr lang="en-US"/>
              <a:t>processes is granted access to its critical section. The choice of process depends on which process happens to execute the compare &amp; swap instruction next.</a:t>
            </a:r>
            <a:endParaRPr lang="en-NZ"/>
          </a:p>
          <a:p>
            <a:endParaRPr lang="en-US"/>
          </a:p>
          <a:p>
            <a:endParaRPr lang="en-US"/>
          </a:p>
        </p:txBody>
      </p:sp>
      <p:sp>
        <p:nvSpPr>
          <p:cNvPr id="4" name="Slide Number Placeholder 3"/>
          <p:cNvSpPr>
            <a:spLocks noGrp="1"/>
          </p:cNvSpPr>
          <p:nvPr>
            <p:ph type="sldNum" sz="quarter" idx="5"/>
          </p:nvPr>
        </p:nvSpPr>
        <p:spPr/>
        <p:txBody>
          <a:bodyPr/>
          <a:lstStyle/>
          <a:p>
            <a:pPr>
              <a:defRPr/>
            </a:pPr>
            <a:fld id="{BE453654-6F93-4D9C-A814-5EDD79442D36}" type="slidenum">
              <a:rPr lang="en-US" smtClean="0"/>
              <a:pPr>
                <a:defRPr/>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p:cNvSpPr>
          <p:nvPr>
            <p:ph type="sldImg"/>
          </p:nvPr>
        </p:nvSpPr>
        <p:spPr bwMode="auto">
          <a:noFill/>
          <a:ln>
            <a:solidFill>
              <a:srgbClr val="000000"/>
            </a:solidFill>
            <a:miter lim="800000"/>
            <a:headEnd/>
            <a:tailEnd/>
          </a:ln>
        </p:spPr>
      </p:sp>
      <p:sp>
        <p:nvSpPr>
          <p:cNvPr id="3143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use of a special machine instruction to enforce mutual exclusion has a number of advantages:</a:t>
            </a:r>
          </a:p>
          <a:p>
            <a:r>
              <a:rPr lang="en-US"/>
              <a:t>• It is applicable to any number of processes on either a single processor or multiple processors sharing main memory.</a:t>
            </a:r>
          </a:p>
          <a:p>
            <a:r>
              <a:rPr lang="en-US"/>
              <a:t>• It is simple and therefore easy to verify.</a:t>
            </a:r>
          </a:p>
          <a:p>
            <a:r>
              <a:rPr lang="en-US"/>
              <a:t>• It can be used to support multiple critical sections; each critical section can be defined by its own variable.</a:t>
            </a:r>
          </a:p>
        </p:txBody>
      </p:sp>
      <p:sp>
        <p:nvSpPr>
          <p:cNvPr id="4" name="Slide Number Placeholder 3"/>
          <p:cNvSpPr>
            <a:spLocks noGrp="1"/>
          </p:cNvSpPr>
          <p:nvPr>
            <p:ph type="sldNum" sz="quarter" idx="5"/>
          </p:nvPr>
        </p:nvSpPr>
        <p:spPr/>
        <p:txBody>
          <a:bodyPr/>
          <a:lstStyle/>
          <a:p>
            <a:pPr>
              <a:defRPr/>
            </a:pPr>
            <a:fld id="{E0486A8B-2224-4156-9F8B-79493CD603EF}" type="slidenum">
              <a:rPr lang="en-US" smtClean="0"/>
              <a:pPr>
                <a:defRPr/>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There are some serious disadvantages:</a:t>
            </a:r>
          </a:p>
          <a:p>
            <a:endParaRPr lang="en-US" dirty="0"/>
          </a:p>
          <a:p>
            <a:r>
              <a:rPr lang="en-US" dirty="0"/>
              <a:t>• </a:t>
            </a:r>
            <a:r>
              <a:rPr lang="en-US" b="1" dirty="0"/>
              <a:t>Busy waiting is employed: </a:t>
            </a:r>
            <a:r>
              <a:rPr lang="en-US" dirty="0"/>
              <a:t>Thus, while a process is waiting for access to a critical section, it continues to consume processor time.</a:t>
            </a:r>
          </a:p>
          <a:p>
            <a:pPr>
              <a:buFontTx/>
              <a:buChar char="•"/>
            </a:pPr>
            <a:r>
              <a:rPr lang="en-US" b="1" dirty="0"/>
              <a:t>Starvation is possible: </a:t>
            </a:r>
            <a:r>
              <a:rPr lang="en-US" dirty="0"/>
              <a:t>When a process leaves a critical section and more than one process is waiting, the selection of a waiting process is arbitrary. Thus, some process could indefinitely be denied access.</a:t>
            </a:r>
          </a:p>
          <a:p>
            <a:r>
              <a:rPr lang="en-US" dirty="0"/>
              <a:t>• </a:t>
            </a:r>
            <a:r>
              <a:rPr lang="en-US" b="1" dirty="0"/>
              <a:t>Deadlock is possible: </a:t>
            </a:r>
            <a:r>
              <a:rPr lang="en-US" dirty="0"/>
              <a:t>Consider the following scenario on a single-processor system. Process P1 executes the special instruction (e.g., compare &amp; swap, exchange ) and enters its critical section. P1 is then interrupted to give the processor to P2, which has higher priority. If P2 now attempts to use the same resource as P1, it will be denied access because of the mutual exclusion mechanism. Thus, it will go into a busy waiting loop. However, P1 will never be dispatched</a:t>
            </a:r>
          </a:p>
          <a:p>
            <a:r>
              <a:rPr lang="en-US" dirty="0"/>
              <a:t>because it is of lower priority than another ready process, P2. </a:t>
            </a:r>
          </a:p>
          <a:p>
            <a:endParaRPr lang="en-US" dirty="0"/>
          </a:p>
          <a:p>
            <a:r>
              <a:rPr lang="en-US" dirty="0"/>
              <a:t>Because of the drawbacks of both the software and hardware solutions just outlined, we need to look for other mechanisms.</a:t>
            </a:r>
          </a:p>
        </p:txBody>
      </p:sp>
      <p:sp>
        <p:nvSpPr>
          <p:cNvPr id="4" name="Slide Number Placeholder 3"/>
          <p:cNvSpPr>
            <a:spLocks noGrp="1"/>
          </p:cNvSpPr>
          <p:nvPr>
            <p:ph type="sldNum" sz="quarter" idx="5"/>
          </p:nvPr>
        </p:nvSpPr>
        <p:spPr/>
        <p:txBody>
          <a:bodyPr/>
          <a:lstStyle/>
          <a:p>
            <a:pPr>
              <a:defRPr/>
            </a:pPr>
            <a:fld id="{65A3CD52-90CB-467C-9347-9BFD6E896FCE}" type="slidenum">
              <a:rPr lang="en-US" smtClean="0"/>
              <a:pPr>
                <a:defRPr/>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p:cNvSpPr>
            <a:spLocks noGrp="1" noRot="1" noChangeAspect="1"/>
          </p:cNvSpPr>
          <p:nvPr>
            <p:ph type="sldImg"/>
          </p:nvPr>
        </p:nvSpPr>
        <p:spPr bwMode="auto">
          <a:noFill/>
          <a:ln>
            <a:solidFill>
              <a:srgbClr val="000000"/>
            </a:solidFill>
            <a:miter lim="800000"/>
            <a:headEnd/>
            <a:tailEnd/>
          </a:ln>
        </p:spPr>
      </p:sp>
      <p:sp>
        <p:nvSpPr>
          <p:cNvPr id="318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We now turn to OS and programming language mechanisms that are used to provide concurrency. Table 5.3 summarizes mechanisms in common use. We begin, in this section, with semaphores. The next two sections discuss monitors and message passing. The other mechanisms in Table 5.3 are discussed when treating specific operating system examples, in Chapters 6 and 13 .</a:t>
            </a:r>
          </a:p>
        </p:txBody>
      </p:sp>
      <p:sp>
        <p:nvSpPr>
          <p:cNvPr id="4" name="Slide Number Placeholder 3"/>
          <p:cNvSpPr>
            <a:spLocks noGrp="1"/>
          </p:cNvSpPr>
          <p:nvPr>
            <p:ph type="sldNum" sz="quarter" idx="5"/>
          </p:nvPr>
        </p:nvSpPr>
        <p:spPr/>
        <p:txBody>
          <a:bodyPr/>
          <a:lstStyle/>
          <a:p>
            <a:pPr>
              <a:defRPr/>
            </a:pPr>
            <a:fld id="{3C386D84-C4CA-4F63-8089-90795DCA4058}" type="slidenum">
              <a:rPr lang="en-US" smtClean="0"/>
              <a:pPr>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p:cNvSpPr>
            <a:spLocks noGrp="1" noRot="1" noChangeAspect="1"/>
          </p:cNvSpPr>
          <p:nvPr>
            <p:ph type="sldImg"/>
          </p:nvPr>
        </p:nvSpPr>
        <p:spPr bwMode="auto">
          <a:noFill/>
          <a:ln>
            <a:solidFill>
              <a:srgbClr val="000000"/>
            </a:solidFill>
            <a:miter lim="800000"/>
            <a:headEnd/>
            <a:tailEnd/>
          </a:ln>
        </p:spPr>
      </p:sp>
      <p:sp>
        <p:nvSpPr>
          <p:cNvPr id="3205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fundamental principle is this: Two or more processes can cooperate by means of simple signals, such that a process can be forced to stop at a specified place until it has received a specific signal. Any complex coordination requirement can be satisfied by the appropriate structure of signals. For signaling, special variables called semaphores are used. To transmit a signal via semaphore s , a process executes the primitive semSignal(s) . To receive a signal via semaphore s , a process executes the primitive semWait(s) ; if the corresponding signal has not yet been transmitted, the process is suspended until the transmission takes place.  </a:t>
            </a:r>
          </a:p>
          <a:p>
            <a:endParaRPr lang="en-US"/>
          </a:p>
          <a:p>
            <a:r>
              <a:rPr lang="en-US"/>
              <a:t>To achieve the desired effect, we can view the semaphore as a variable that has an integer value upon which only three operations are defined:</a:t>
            </a:r>
          </a:p>
          <a:p>
            <a:r>
              <a:rPr lang="en-US" b="1"/>
              <a:t>1. A semaphore may be initialized to a nonnegative integer value.</a:t>
            </a:r>
          </a:p>
          <a:p>
            <a:r>
              <a:rPr lang="en-US" b="1"/>
              <a:t>2. The semWait operation decrements the semaphore value. </a:t>
            </a:r>
            <a:r>
              <a:rPr lang="en-US"/>
              <a:t>If the value becomes negative, then the process executing the semWait is blocked.</a:t>
            </a:r>
          </a:p>
          <a:p>
            <a:r>
              <a:rPr lang="en-US"/>
              <a:t>Otherwise, the process continues execution.</a:t>
            </a:r>
          </a:p>
          <a:p>
            <a:r>
              <a:rPr lang="en-US" b="1"/>
              <a:t>3. The semSignal operation increments the semaphore value</a:t>
            </a:r>
            <a:r>
              <a:rPr lang="en-US"/>
              <a:t>. If the resulting value is less than or equal to zero, then a process blocked by a semWait operation,</a:t>
            </a:r>
          </a:p>
          <a:p>
            <a:r>
              <a:rPr lang="en-US"/>
              <a:t>if any, is unblocked. Other than these three operations, there is no way to inspect or manipulate semaphores.</a:t>
            </a:r>
          </a:p>
          <a:p>
            <a:endParaRPr lang="en-US"/>
          </a:p>
          <a:p>
            <a:r>
              <a:rPr lang="en-US"/>
              <a:t>We explain these operations as follows. To begin, the semaphore has a zero or positive value. If the value is positive, that value equals the number of processes that can issue a wait and immediately continue to execute. If the value is zero, either by initialization or because a number of processes equal to the initial semaphore value have issued a wait, the next process to issue a wait is blocked, and the semaphore value goes negative. Each subsequent wait drives the semaphore value further into minus territory. The negative value equals the number of processes waiting to be unblocked. Each signal unblocks one of the waiting processes when the semaphore value is negative.</a:t>
            </a:r>
            <a:endParaRPr lang="en-NZ"/>
          </a:p>
        </p:txBody>
      </p:sp>
      <p:sp>
        <p:nvSpPr>
          <p:cNvPr id="4" name="Slide Number Placeholder 3"/>
          <p:cNvSpPr>
            <a:spLocks noGrp="1"/>
          </p:cNvSpPr>
          <p:nvPr>
            <p:ph type="sldNum" sz="quarter" idx="5"/>
          </p:nvPr>
        </p:nvSpPr>
        <p:spPr/>
        <p:txBody>
          <a:bodyPr/>
          <a:lstStyle/>
          <a:p>
            <a:pPr>
              <a:defRPr/>
            </a:pPr>
            <a:fld id="{7EBDAECB-3040-49A8-9B40-AB72968524FA}" type="slidenum">
              <a:rPr lang="en-US" smtClean="0"/>
              <a:pPr>
                <a:defRPr/>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Slide Image Placeholder 1"/>
          <p:cNvSpPr>
            <a:spLocks noGrp="1" noRot="1" noChangeAspect="1"/>
          </p:cNvSpPr>
          <p:nvPr>
            <p:ph type="sldImg"/>
          </p:nvPr>
        </p:nvSpPr>
        <p:spPr bwMode="auto">
          <a:noFill/>
          <a:ln>
            <a:solidFill>
              <a:srgbClr val="000000"/>
            </a:solidFill>
            <a:miter lim="800000"/>
            <a:headEnd/>
            <a:tailEnd/>
          </a:ln>
        </p:spPr>
      </p:sp>
      <p:sp>
        <p:nvSpPr>
          <p:cNvPr id="322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[DOWN08] points out three interesting consequences of the semaphore definition:</a:t>
            </a:r>
          </a:p>
          <a:p>
            <a:r>
              <a:rPr lang="en-US" dirty="0"/>
              <a:t>• In general, there is no way to know before a process decrements a semaphore whether it will block or not.</a:t>
            </a:r>
          </a:p>
          <a:p>
            <a:pPr>
              <a:buFontTx/>
              <a:buChar char="•"/>
            </a:pPr>
            <a:r>
              <a:rPr lang="en-US" dirty="0"/>
              <a:t>After a process increments a semaphore and another process gets woken up, both processes continue running concurrently. There is no way to know which process, if either, will continue immediately on a uniprocessor system.</a:t>
            </a:r>
          </a:p>
          <a:p>
            <a:r>
              <a:rPr lang="en-US" dirty="0"/>
              <a:t>• When you signal a semaphore, you don’t necessarily know whether another process is waiting, so the number of unblocked processes may be zero or one. </a:t>
            </a:r>
          </a:p>
        </p:txBody>
      </p:sp>
      <p:sp>
        <p:nvSpPr>
          <p:cNvPr id="4" name="Slide Number Placeholder 3"/>
          <p:cNvSpPr>
            <a:spLocks noGrp="1"/>
          </p:cNvSpPr>
          <p:nvPr>
            <p:ph type="sldNum" sz="quarter" idx="5"/>
          </p:nvPr>
        </p:nvSpPr>
        <p:spPr/>
        <p:txBody>
          <a:bodyPr/>
          <a:lstStyle/>
          <a:p>
            <a:pPr>
              <a:defRPr/>
            </a:pPr>
            <a:fld id="{6D90E52B-5201-4252-8B53-ABF6E1B526AC}" type="slidenum">
              <a:rPr lang="en-US" smtClean="0"/>
              <a:pPr>
                <a:defRPr/>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Image Placeholder 1"/>
          <p:cNvSpPr>
            <a:spLocks noGrp="1" noRot="1" noChangeAspect="1"/>
          </p:cNvSpPr>
          <p:nvPr>
            <p:ph type="sldImg"/>
          </p:nvPr>
        </p:nvSpPr>
        <p:spPr bwMode="auto">
          <a:noFill/>
          <a:ln>
            <a:solidFill>
              <a:srgbClr val="000000"/>
            </a:solidFill>
            <a:miter lim="800000"/>
            <a:headEnd/>
            <a:tailEnd/>
          </a:ln>
        </p:spPr>
      </p:sp>
      <p:sp>
        <p:nvSpPr>
          <p:cNvPr id="324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Figure 5.3 suggests a more formal definition of the primitives for semaphores. The semWait and semSignal primitives are assumed to be atomic.</a:t>
            </a:r>
          </a:p>
          <a:p>
            <a:endParaRPr lang="en-US"/>
          </a:p>
          <a:p>
            <a:endParaRPr lang="en-US"/>
          </a:p>
        </p:txBody>
      </p:sp>
      <p:sp>
        <p:nvSpPr>
          <p:cNvPr id="4" name="Slide Number Placeholder 3"/>
          <p:cNvSpPr>
            <a:spLocks noGrp="1"/>
          </p:cNvSpPr>
          <p:nvPr>
            <p:ph type="sldNum" sz="quarter" idx="5"/>
          </p:nvPr>
        </p:nvSpPr>
        <p:spPr/>
        <p:txBody>
          <a:bodyPr/>
          <a:lstStyle/>
          <a:p>
            <a:pPr>
              <a:defRPr/>
            </a:pPr>
            <a:fld id="{23AD9045-D725-4431-8E68-23002BB4FF47}" type="slidenum">
              <a:rPr lang="en-US" smtClean="0"/>
              <a:pPr>
                <a:defRPr/>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central themes of operating system design are all concerned with the management of processes and threads:</a:t>
            </a:r>
          </a:p>
          <a:p>
            <a:r>
              <a:rPr lang="en-US"/>
              <a:t>• </a:t>
            </a:r>
            <a:r>
              <a:rPr lang="en-US" b="1"/>
              <a:t>Multiprogramming: </a:t>
            </a:r>
            <a:r>
              <a:rPr lang="en-US"/>
              <a:t>The management of multiple processes within a uniprocessor system</a:t>
            </a:r>
          </a:p>
          <a:p>
            <a:r>
              <a:rPr lang="en-US"/>
              <a:t>• </a:t>
            </a:r>
            <a:r>
              <a:rPr lang="en-US" b="1"/>
              <a:t>Multiprocessing : </a:t>
            </a:r>
            <a:r>
              <a:rPr lang="en-US"/>
              <a:t>The management of multiple processes within a multiprocessor</a:t>
            </a:r>
          </a:p>
          <a:p>
            <a:r>
              <a:rPr lang="en-US"/>
              <a:t>• </a:t>
            </a:r>
            <a:r>
              <a:rPr lang="en-US" b="1"/>
              <a:t>Distributed processing: </a:t>
            </a:r>
            <a:r>
              <a:rPr lang="en-US"/>
              <a:t>The management of multiple processes executing on multiple, distributed computer systems. The recent proliferation of clusters is a prime example of this type of system.</a:t>
            </a:r>
          </a:p>
        </p:txBody>
      </p:sp>
      <p:sp>
        <p:nvSpPr>
          <p:cNvPr id="4" name="Slide Number Placeholder 3"/>
          <p:cNvSpPr>
            <a:spLocks noGrp="1"/>
          </p:cNvSpPr>
          <p:nvPr>
            <p:ph type="sldNum" sz="quarter" idx="5"/>
          </p:nvPr>
        </p:nvSpPr>
        <p:spPr/>
        <p:txBody>
          <a:bodyPr/>
          <a:lstStyle/>
          <a:p>
            <a:pPr>
              <a:defRPr/>
            </a:pPr>
            <a:fld id="{6404B081-553F-4603-A2CF-C551FBC9207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Slide Image Placeholder 1"/>
          <p:cNvSpPr>
            <a:spLocks noGrp="1" noRot="1" noChangeAspect="1"/>
          </p:cNvSpPr>
          <p:nvPr>
            <p:ph type="sldImg"/>
          </p:nvPr>
        </p:nvSpPr>
        <p:spPr bwMode="auto">
          <a:noFill/>
          <a:ln>
            <a:solidFill>
              <a:srgbClr val="000000"/>
            </a:solidFill>
            <a:miter lim="800000"/>
            <a:headEnd/>
            <a:tailEnd/>
          </a:ln>
        </p:spPr>
      </p:sp>
      <p:sp>
        <p:nvSpPr>
          <p:cNvPr id="3266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more restricted version, known as the </a:t>
            </a:r>
            <a:r>
              <a:rPr lang="en-US" b="1"/>
              <a:t>binary semaphore , </a:t>
            </a:r>
            <a:r>
              <a:rPr lang="en-US"/>
              <a:t>is defined in Figure 5.4 . A binary semaphore may only take on the values 0 and 1 and can be defined by the</a:t>
            </a:r>
          </a:p>
          <a:p>
            <a:r>
              <a:rPr lang="en-US"/>
              <a:t>following three operations:</a:t>
            </a:r>
          </a:p>
          <a:p>
            <a:r>
              <a:rPr lang="en-US"/>
              <a:t>1. A binary semaphore may be initialized to 0 or 1.</a:t>
            </a:r>
          </a:p>
          <a:p>
            <a:r>
              <a:rPr lang="en-US"/>
              <a:t>2. The semWaitB operation checks the semaphore value</a:t>
            </a:r>
            <a:r>
              <a:rPr lang="en-US" b="1"/>
              <a:t>. </a:t>
            </a:r>
            <a:r>
              <a:rPr lang="en-US"/>
              <a:t>If the value is zero, then the process executing the semWaitB is blocked. If the value is one, then the value is changed to zero and the process continues execution.</a:t>
            </a:r>
          </a:p>
          <a:p>
            <a:r>
              <a:rPr lang="en-US"/>
              <a:t>3. The semSignalB operation checks to see if any processes are blocked</a:t>
            </a:r>
            <a:r>
              <a:rPr lang="en-US" b="1"/>
              <a:t> </a:t>
            </a:r>
            <a:r>
              <a:rPr lang="en-US"/>
              <a:t>on this semaphore (semaphore value equals 0). If so, then a process blocked by a semWaitB operation is unblocked. If no processes are blocked, then the value of the semaphore is set to one.</a:t>
            </a:r>
          </a:p>
          <a:p>
            <a:endParaRPr lang="en-US"/>
          </a:p>
          <a:p>
            <a:r>
              <a:rPr lang="en-US"/>
              <a:t>In principle, it should be easier to implement the binary semaphore, and it can be shown that it has the same expressive power as the general semaphore (see Problem 5.17). To contrast the two types of semaphores, the nonbinary semaphore is often referred to as either a </a:t>
            </a:r>
            <a:r>
              <a:rPr lang="en-US" b="1"/>
              <a:t>counting semaphore </a:t>
            </a:r>
            <a:r>
              <a:rPr lang="en-US"/>
              <a:t>or a</a:t>
            </a:r>
            <a:r>
              <a:rPr lang="en-US" b="1"/>
              <a:t> general semaphore .</a:t>
            </a:r>
          </a:p>
          <a:p>
            <a:endParaRPr lang="en-US" b="1"/>
          </a:p>
          <a:p>
            <a:r>
              <a:rPr lang="en-US"/>
              <a:t>A concept related to the binary semaphore is the </a:t>
            </a:r>
            <a:r>
              <a:rPr lang="en-US" b="1"/>
              <a:t>mutex . </a:t>
            </a:r>
            <a:r>
              <a:rPr lang="en-US"/>
              <a:t>A key difference between the two is that the process that locks the mutex (sets the value to zero) must be the one to unlock it (sets the value to 1). In contrast, it is possible for one process to lock a binary semaphore and for another to unlock it.</a:t>
            </a:r>
          </a:p>
        </p:txBody>
      </p:sp>
      <p:sp>
        <p:nvSpPr>
          <p:cNvPr id="4" name="Slide Number Placeholder 3"/>
          <p:cNvSpPr>
            <a:spLocks noGrp="1"/>
          </p:cNvSpPr>
          <p:nvPr>
            <p:ph type="sldNum" sz="quarter" idx="5"/>
          </p:nvPr>
        </p:nvSpPr>
        <p:spPr/>
        <p:txBody>
          <a:bodyPr/>
          <a:lstStyle/>
          <a:p>
            <a:pPr>
              <a:defRPr/>
            </a:pPr>
            <a:fld id="{5C93C079-FF6E-4E22-953C-E4B017AA0AB5}" type="slidenum">
              <a:rPr lang="en-US" smtClean="0"/>
              <a:pPr>
                <a:defRPr/>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p:cNvSpPr>
          <p:nvPr>
            <p:ph type="sldImg"/>
          </p:nvPr>
        </p:nvSpPr>
        <p:spPr bwMode="auto">
          <a:noFill/>
          <a:ln>
            <a:solidFill>
              <a:srgbClr val="000000"/>
            </a:solidFill>
            <a:miter lim="800000"/>
            <a:headEnd/>
            <a:tailEnd/>
          </a:ln>
        </p:spPr>
      </p:sp>
      <p:sp>
        <p:nvSpPr>
          <p:cNvPr id="3287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For both counting semaphores and binary semaphores, a queue is used to hold processes waiting on the semaphore. The question arises of the order in which processes are removed from such a queue. The fairest removal policy is first-in-first-out (FIFO): The process that has been blocked the longest is released from the queue first; a semaphore whose definition includes this policy is called a </a:t>
            </a:r>
            <a:r>
              <a:rPr lang="en-US" b="1"/>
              <a:t>strong semaphore . </a:t>
            </a:r>
            <a:r>
              <a:rPr lang="en-US"/>
              <a:t>A semaphore that does not specify the order in which processes are removed from the queue is a </a:t>
            </a:r>
            <a:r>
              <a:rPr lang="en-US" b="1"/>
              <a:t>weak semaphore .</a:t>
            </a:r>
            <a:endParaRPr lang="en-NZ"/>
          </a:p>
        </p:txBody>
      </p:sp>
      <p:sp>
        <p:nvSpPr>
          <p:cNvPr id="4" name="Slide Number Placeholder 3"/>
          <p:cNvSpPr>
            <a:spLocks noGrp="1"/>
          </p:cNvSpPr>
          <p:nvPr>
            <p:ph type="sldNum" sz="quarter" idx="5"/>
          </p:nvPr>
        </p:nvSpPr>
        <p:spPr/>
        <p:txBody>
          <a:bodyPr/>
          <a:lstStyle/>
          <a:p>
            <a:pPr>
              <a:defRPr/>
            </a:pPr>
            <a:fld id="{E4BC10AD-29BD-4C7D-A16A-3C9EA0C21984}" type="slidenum">
              <a:rPr lang="en-US" smtClean="0"/>
              <a:pPr>
                <a:defRPr/>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Image Placeholder 1"/>
          <p:cNvSpPr>
            <a:spLocks noGrp="1" noRot="1" noChangeAspect="1"/>
          </p:cNvSpPr>
          <p:nvPr>
            <p:ph type="sldImg"/>
          </p:nvPr>
        </p:nvSpPr>
        <p:spPr bwMode="auto">
          <a:noFill/>
          <a:ln>
            <a:solidFill>
              <a:srgbClr val="000000"/>
            </a:solidFill>
            <a:miter lim="800000"/>
            <a:headEnd/>
            <a:tailEnd/>
          </a:ln>
        </p:spPr>
      </p:sp>
      <p:sp>
        <p:nvSpPr>
          <p:cNvPr id="3307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Figure 5.5 , based on one in [DENN84], is an example of the operation of a strong semaphore. </a:t>
            </a:r>
            <a:r>
              <a:rPr lang="en-US" dirty="0"/>
              <a:t>Here processes A, B, and C depend on a result from process D. Initially (1), A is running;</a:t>
            </a:r>
          </a:p>
          <a:p>
            <a:r>
              <a:rPr lang="en-US" dirty="0"/>
              <a:t>B, C, and D are ready; and the semaphore count is 1, indicating that one of D’s results is available. When A issues a </a:t>
            </a:r>
            <a:r>
              <a:rPr lang="en-US" dirty="0" err="1"/>
              <a:t>semWait</a:t>
            </a:r>
            <a:r>
              <a:rPr lang="en-US" dirty="0"/>
              <a:t> instruction on semaphore </a:t>
            </a:r>
            <a:r>
              <a:rPr lang="en-US" i="1" dirty="0"/>
              <a:t>s , </a:t>
            </a:r>
            <a:r>
              <a:rPr lang="en-US" dirty="0"/>
              <a:t>the semaphore decrements to 0, and A can continue to execute; subsequently it rejoins the ready queue. Then B runs (2), eventually issues a </a:t>
            </a:r>
            <a:r>
              <a:rPr lang="en-US" dirty="0" err="1"/>
              <a:t>semWait</a:t>
            </a:r>
            <a:r>
              <a:rPr lang="en-US" dirty="0"/>
              <a:t> instruction, and is blocked, allowing D to run (3). When D completes a new result, it issues a </a:t>
            </a:r>
            <a:r>
              <a:rPr lang="en-US" dirty="0" err="1"/>
              <a:t>semSignal</a:t>
            </a:r>
            <a:r>
              <a:rPr lang="en-US" dirty="0"/>
              <a:t> instruction, which allows B to move to the ready queue (4). D rejoins the ready queue and C begins to run (5) but is blocked when it issues a </a:t>
            </a:r>
            <a:r>
              <a:rPr lang="en-US" dirty="0" err="1"/>
              <a:t>semWait</a:t>
            </a:r>
            <a:r>
              <a:rPr lang="en-US" dirty="0"/>
              <a:t> instruction. Similarly, A and B run and are blocked on the semaphore, allowing D to resume execution (6). When D has a result, it issues a </a:t>
            </a:r>
            <a:r>
              <a:rPr lang="en-US" dirty="0" err="1"/>
              <a:t>semSignal</a:t>
            </a:r>
            <a:r>
              <a:rPr lang="en-US" dirty="0"/>
              <a:t> , which transfers C to the ready queue. Later cycles of D will release A and B from the Blocked state.</a:t>
            </a:r>
          </a:p>
        </p:txBody>
      </p:sp>
      <p:sp>
        <p:nvSpPr>
          <p:cNvPr id="4" name="Slide Number Placeholder 3"/>
          <p:cNvSpPr>
            <a:spLocks noGrp="1"/>
          </p:cNvSpPr>
          <p:nvPr>
            <p:ph type="sldNum" sz="quarter" idx="5"/>
          </p:nvPr>
        </p:nvSpPr>
        <p:spPr/>
        <p:txBody>
          <a:bodyPr/>
          <a:lstStyle/>
          <a:p>
            <a:pPr>
              <a:defRPr/>
            </a:pPr>
            <a:fld id="{70812164-E903-48B3-BE4E-B26075C0D2D3}" type="slidenum">
              <a:rPr lang="en-US" smtClean="0"/>
              <a:pPr>
                <a:defRPr/>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p:cNvSpPr>
          <p:nvPr>
            <p:ph type="sldImg"/>
          </p:nvPr>
        </p:nvSpPr>
        <p:spPr bwMode="auto">
          <a:noFill/>
          <a:ln>
            <a:solidFill>
              <a:srgbClr val="000000"/>
            </a:solidFill>
            <a:miter lim="800000"/>
            <a:headEnd/>
            <a:tailEnd/>
          </a:ln>
        </p:spPr>
      </p:sp>
      <p:sp>
        <p:nvSpPr>
          <p:cNvPr id="332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For the mutual exclusion algorithm discussed in the next subsection and illustrated in Figure 5.6 , strong semaphores guarantee freedom from starvation, while weak semaphores do not. We will assume strong semaphores because they are more convenient and because this is the form of semaphore typically provided by operating systems.</a:t>
            </a:r>
          </a:p>
          <a:p>
            <a:endParaRPr lang="en-US"/>
          </a:p>
          <a:p>
            <a:r>
              <a:rPr lang="en-US"/>
              <a:t>Figure 5.6 shows a straightforward solution to the mutual exclusion problem using a semaphore </a:t>
            </a:r>
            <a:r>
              <a:rPr lang="en-US" i="1"/>
              <a:t>s (compare Figure 5.1 ). Consider n processes, identified in the array P ( i ), all of which need access to the same resource. Each process has a critical section </a:t>
            </a:r>
            <a:r>
              <a:rPr lang="en-US"/>
              <a:t>used to access the resource. In each process, a semWait(s) is executed just before its critical section. If the value of s becomes negative, the process is blocked. If the value is 1, then it is decremented to 0 and the process immediately enters its critical section; because s is no longer positive, no other process will be able to enter its critical section.</a:t>
            </a:r>
          </a:p>
          <a:p>
            <a:endParaRPr lang="en-US"/>
          </a:p>
          <a:p>
            <a:r>
              <a:rPr lang="en-US"/>
              <a:t>The semaphore is initialized to 1. Thus, the first process that executes a semWait will be able to enter the critical section immediately, setting the value of s to 0. Any other process attempting to enter the critical section will find it busy and will be blocked, setting the value of s to –1. Any number of processes may attempt entry; each such unsuccessful attempt results in a further decrement of the value of s . When the process that initially entered its critical section departs, s is incremented and one of the blocked processes (if any) is removed from the queue of blocked processes associated with the semaphore and put in a Ready state. When it is next scheduled by the OS, it may enter the critical section.</a:t>
            </a:r>
          </a:p>
        </p:txBody>
      </p:sp>
      <p:sp>
        <p:nvSpPr>
          <p:cNvPr id="4" name="Slide Number Placeholder 3"/>
          <p:cNvSpPr>
            <a:spLocks noGrp="1"/>
          </p:cNvSpPr>
          <p:nvPr>
            <p:ph type="sldNum" sz="quarter" idx="5"/>
          </p:nvPr>
        </p:nvSpPr>
        <p:spPr/>
        <p:txBody>
          <a:bodyPr/>
          <a:lstStyle/>
          <a:p>
            <a:pPr>
              <a:defRPr/>
            </a:pPr>
            <a:fld id="{1B4E2E04-1F31-49BC-A6E4-4B798201A705}" type="slidenum">
              <a:rPr lang="en-US" smtClean="0"/>
              <a:pPr>
                <a:defRPr/>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Image Placeholder 1"/>
          <p:cNvSpPr>
            <a:spLocks noGrp="1" noRot="1" noChangeAspect="1"/>
          </p:cNvSpPr>
          <p:nvPr>
            <p:ph type="sldImg"/>
          </p:nvPr>
        </p:nvSpPr>
        <p:spPr bwMode="auto">
          <a:noFill/>
          <a:ln>
            <a:solidFill>
              <a:srgbClr val="000000"/>
            </a:solidFill>
            <a:miter lim="800000"/>
            <a:headEnd/>
            <a:tailEnd/>
          </a:ln>
        </p:spPr>
      </p:sp>
      <p:sp>
        <p:nvSpPr>
          <p:cNvPr id="3348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Figure 5.7 , based on one in [BACO03], shows a possible sequence for three processes using the mutual exclusion discipline of Figure 5.6 . In this example three processes (A, B, C) access a shared resource protected by the semaphore </a:t>
            </a:r>
            <a:r>
              <a:rPr lang="en-US" i="1"/>
              <a:t>lock . </a:t>
            </a:r>
            <a:r>
              <a:rPr lang="en-US"/>
              <a:t>Process A executes semWait( </a:t>
            </a:r>
            <a:r>
              <a:rPr lang="en-US" i="1"/>
              <a:t>lock ) ; because the semaphore has a value of 1 at </a:t>
            </a:r>
            <a:r>
              <a:rPr lang="en-US"/>
              <a:t>the time of the semWait operation, A can immediately enter its critical section and the semaphore takes on the value 0. While A is in its critical section, both B and CFigure 5.7 , based on one in [BACO03], shows a possible sequence for three processes using the mutual exclusion discipline of Figure 5.6 . In this example three processes (A, B, C) access a shared resource protected by the semaphore </a:t>
            </a:r>
            <a:r>
              <a:rPr lang="en-US" i="1"/>
              <a:t>lock .</a:t>
            </a:r>
          </a:p>
          <a:p>
            <a:r>
              <a:rPr lang="en-US"/>
              <a:t>Process A executes semWait( </a:t>
            </a:r>
            <a:r>
              <a:rPr lang="en-US" i="1"/>
              <a:t>lock ) ; because the semaphore has a value of 1 at </a:t>
            </a:r>
            <a:r>
              <a:rPr lang="en-US"/>
              <a:t>the time of the semWait operation, A can immediately enter its critical section and the semaphore takes on the value 0. While A is in its critical section, both B and C perform a semWait operation and are blocked pending the availability of the semaphore. When A exits its critical section and performs semSignal( </a:t>
            </a:r>
            <a:r>
              <a:rPr lang="en-US" i="1"/>
              <a:t>lock ) , B, which </a:t>
            </a:r>
            <a:r>
              <a:rPr lang="en-US"/>
              <a:t>was the first process in the queue, can now enter its critical section.</a:t>
            </a:r>
            <a:endParaRPr lang="en-NZ"/>
          </a:p>
        </p:txBody>
      </p:sp>
      <p:sp>
        <p:nvSpPr>
          <p:cNvPr id="4" name="Slide Number Placeholder 3"/>
          <p:cNvSpPr>
            <a:spLocks noGrp="1"/>
          </p:cNvSpPr>
          <p:nvPr>
            <p:ph type="sldNum" sz="quarter" idx="5"/>
          </p:nvPr>
        </p:nvSpPr>
        <p:spPr/>
        <p:txBody>
          <a:bodyPr/>
          <a:lstStyle/>
          <a:p>
            <a:pPr>
              <a:defRPr/>
            </a:pPr>
            <a:fld id="{4503002E-B634-49A6-A534-19756010104A}" type="slidenum">
              <a:rPr lang="en-US" smtClean="0"/>
              <a:pPr>
                <a:defRPr/>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p:cNvSpPr>
            <a:spLocks noGrp="1" noRot="1" noChangeAspect="1"/>
          </p:cNvSpPr>
          <p:nvPr>
            <p:ph type="sldImg"/>
          </p:nvPr>
        </p:nvSpPr>
        <p:spPr bwMode="auto">
          <a:noFill/>
          <a:ln>
            <a:solidFill>
              <a:srgbClr val="000000"/>
            </a:solidFill>
            <a:miter lim="800000"/>
            <a:headEnd/>
            <a:tailEnd/>
          </a:ln>
        </p:spPr>
      </p:sp>
      <p:sp>
        <p:nvSpPr>
          <p:cNvPr id="336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To begin, let us assume that the buffer is infinite and consists of a linear array of elements.</a:t>
            </a:r>
          </a:p>
          <a:p>
            <a:endParaRPr lang="en-US"/>
          </a:p>
          <a:p>
            <a:r>
              <a:rPr lang="en-US"/>
              <a:t>We now examine one of the most common problems faced in concurrent processing: the producer/consumer problem. The general statement is this: There are one or more producers generating some type of data (records, characters) and placing these in a buffer. There is a single consumer that is taking items out of the buffer one at a time. The system is to be constrained to prevent the overlap of buffer operations. That is, only one agent (producer or consumer) may access the buffer at any one time. The problem is to make sure that the producer won’t try to add data into the buffer if it’s full and that the consumer won’t try to remove data from an empty buffer. We will look at a number of solutions to this problem to illustrate both the power and the pitfalls of semaphores.</a:t>
            </a:r>
          </a:p>
        </p:txBody>
      </p:sp>
      <p:sp>
        <p:nvSpPr>
          <p:cNvPr id="4" name="Slide Number Placeholder 3"/>
          <p:cNvSpPr>
            <a:spLocks noGrp="1"/>
          </p:cNvSpPr>
          <p:nvPr>
            <p:ph type="sldNum" sz="quarter" idx="5"/>
          </p:nvPr>
        </p:nvSpPr>
        <p:spPr/>
        <p:txBody>
          <a:bodyPr/>
          <a:lstStyle/>
          <a:p>
            <a:pPr>
              <a:defRPr/>
            </a:pPr>
            <a:fld id="{F897825D-CE8C-414F-AFD3-122F67085143}" type="slidenum">
              <a:rPr lang="en-US" smtClean="0"/>
              <a:pPr>
                <a:defRPr/>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p:cNvSpPr>
            <a:spLocks noGrp="1" noRot="1" noChangeAspect="1"/>
          </p:cNvSpPr>
          <p:nvPr>
            <p:ph type="sldImg"/>
          </p:nvPr>
        </p:nvSpPr>
        <p:spPr bwMode="auto">
          <a:noFill/>
          <a:ln>
            <a:solidFill>
              <a:srgbClr val="000000"/>
            </a:solidFill>
            <a:miter lim="800000"/>
            <a:headEnd/>
            <a:tailEnd/>
          </a:ln>
        </p:spPr>
      </p:sp>
      <p:sp>
        <p:nvSpPr>
          <p:cNvPr id="3491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Finally, let us add a new and realistic restriction to the producer/consumer problem: namely, that the buffer is finite. The buffer is treated as a circular storage ( Figure 5.12 ), and pointer values must be expressed modulo the size of the buffer.</a:t>
            </a:r>
          </a:p>
          <a:p>
            <a:endParaRPr lang="en-US"/>
          </a:p>
        </p:txBody>
      </p:sp>
      <p:sp>
        <p:nvSpPr>
          <p:cNvPr id="4" name="Slide Number Placeholder 3"/>
          <p:cNvSpPr>
            <a:spLocks noGrp="1"/>
          </p:cNvSpPr>
          <p:nvPr>
            <p:ph type="sldNum" sz="quarter" idx="5"/>
          </p:nvPr>
        </p:nvSpPr>
        <p:spPr/>
        <p:txBody>
          <a:bodyPr/>
          <a:lstStyle/>
          <a:p>
            <a:pPr>
              <a:defRPr/>
            </a:pPr>
            <a:fld id="{A23FA055-C911-4D7A-ABB0-D05A907FE0E3}" type="slidenum">
              <a:rPr lang="en-US" smtClean="0"/>
              <a:pPr>
                <a:defRPr/>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p:cNvSpPr>
          <p:nvPr>
            <p:ph type="sldImg"/>
          </p:nvPr>
        </p:nvSpPr>
        <p:spPr bwMode="auto">
          <a:noFill/>
          <a:ln>
            <a:solidFill>
              <a:srgbClr val="000000"/>
            </a:solidFill>
            <a:miter lim="800000"/>
            <a:headEnd/>
            <a:tailEnd/>
          </a:ln>
        </p:spPr>
      </p:sp>
      <p:sp>
        <p:nvSpPr>
          <p:cNvPr id="3512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Figure 5.13 shows a solution using general semaphores. The semaphore </a:t>
            </a:r>
            <a:r>
              <a:rPr lang="en-US" i="1"/>
              <a:t>e has </a:t>
            </a:r>
            <a:r>
              <a:rPr lang="en-US"/>
              <a:t>been added to keep track of the number of empty spaces.</a:t>
            </a:r>
          </a:p>
        </p:txBody>
      </p:sp>
      <p:sp>
        <p:nvSpPr>
          <p:cNvPr id="4" name="Slide Number Placeholder 3"/>
          <p:cNvSpPr>
            <a:spLocks noGrp="1"/>
          </p:cNvSpPr>
          <p:nvPr>
            <p:ph type="sldNum" sz="quarter" idx="5"/>
          </p:nvPr>
        </p:nvSpPr>
        <p:spPr/>
        <p:txBody>
          <a:bodyPr/>
          <a:lstStyle/>
          <a:p>
            <a:pPr>
              <a:defRPr/>
            </a:pPr>
            <a:fld id="{F070A0F4-60A8-4A86-A51A-09B5B4CE73F4}" type="slidenum">
              <a:rPr lang="en-US" smtClean="0"/>
              <a:pPr>
                <a:defRPr/>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p:cNvSpPr>
            <a:spLocks noGrp="1" noRot="1" noChangeAspect="1"/>
          </p:cNvSpPr>
          <p:nvPr>
            <p:ph type="sldImg"/>
          </p:nvPr>
        </p:nvSpPr>
        <p:spPr bwMode="auto">
          <a:noFill/>
          <a:ln>
            <a:solidFill>
              <a:srgbClr val="000000"/>
            </a:solidFill>
            <a:miter lim="800000"/>
            <a:headEnd/>
            <a:tailEnd/>
          </a:ln>
        </p:spPr>
      </p:sp>
      <p:sp>
        <p:nvSpPr>
          <p:cNvPr id="3532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was mentioned earlier, it is imperative that the semWait and semSignal operations be implemented as atomic primitives. One obvious way is to implement them in hardware or firmware. Failing this, a variety of schemes have been suggested. The essence of the problem is one of mutual exclusion: Only one process at a time may manipulate a semaphore with either a semWait or semSignal operation. Thus, any of the software schemes, such as Dekker’s algorithm or Peterson’s algorithm ( Appendix A ), could be used; this would entail a substantial processing overhead.</a:t>
            </a:r>
          </a:p>
          <a:p>
            <a:endParaRPr lang="en-US"/>
          </a:p>
          <a:p>
            <a:r>
              <a:rPr lang="en-US"/>
              <a:t>Another alternative is to use one of the hardware-supported schemes for mutual exclusion.</a:t>
            </a:r>
          </a:p>
        </p:txBody>
      </p:sp>
      <p:sp>
        <p:nvSpPr>
          <p:cNvPr id="4" name="Slide Number Placeholder 3"/>
          <p:cNvSpPr>
            <a:spLocks noGrp="1"/>
          </p:cNvSpPr>
          <p:nvPr>
            <p:ph type="sldNum" sz="quarter" idx="5"/>
          </p:nvPr>
        </p:nvSpPr>
        <p:spPr/>
        <p:txBody>
          <a:bodyPr/>
          <a:lstStyle/>
          <a:p>
            <a:pPr>
              <a:defRPr/>
            </a:pPr>
            <a:fld id="{8EC740A9-2E26-4F3D-8797-E961F2ECD038}" type="slidenum">
              <a:rPr lang="en-US" smtClean="0"/>
              <a:pPr>
                <a:defRPr/>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p:cNvSpPr>
            <a:spLocks noGrp="1" noRot="1" noChangeAspect="1"/>
          </p:cNvSpPr>
          <p:nvPr>
            <p:ph type="sldImg"/>
          </p:nvPr>
        </p:nvSpPr>
        <p:spPr bwMode="auto">
          <a:noFill/>
          <a:ln>
            <a:solidFill>
              <a:srgbClr val="000000"/>
            </a:solidFill>
            <a:miter lim="800000"/>
            <a:headEnd/>
            <a:tailEnd/>
          </a:ln>
        </p:spPr>
      </p:sp>
      <p:sp>
        <p:nvSpPr>
          <p:cNvPr id="3553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monitor is a programming-language construct that provides equivalent functionality to that of semaphores and that is easier to control. The concept was first formally defined in [HOAR74]. The monitor construct has been implemented in a number of programming languages, including Concurrent Pascal, Pascal-Plus, Modula-2, Modula-3, and Java. It has also been implemented as a program library. This allows programmers to put a monitor lock on any object. In particular, for something like a linked list, you may want to lock all linked lists with one lock, or have one lock for each list, or have one lock for each element of each list.</a:t>
            </a:r>
          </a:p>
          <a:p>
            <a:endParaRPr lang="en-US" dirty="0"/>
          </a:p>
          <a:p>
            <a:r>
              <a:rPr lang="en-US" dirty="0"/>
              <a:t>A monitor is a software module consisting of one or more procedures, an initialization sequence, and local data.</a:t>
            </a:r>
          </a:p>
        </p:txBody>
      </p:sp>
      <p:sp>
        <p:nvSpPr>
          <p:cNvPr id="4" name="Slide Number Placeholder 3"/>
          <p:cNvSpPr>
            <a:spLocks noGrp="1"/>
          </p:cNvSpPr>
          <p:nvPr>
            <p:ph type="sldNum" sz="quarter" idx="5"/>
          </p:nvPr>
        </p:nvSpPr>
        <p:spPr/>
        <p:txBody>
          <a:bodyPr/>
          <a:lstStyle/>
          <a:p>
            <a:pPr>
              <a:defRPr/>
            </a:pPr>
            <a:fld id="{D5957BAE-7A9B-4495-95DF-C3A19CF07D34}" type="slidenum">
              <a:rPr lang="en-US" smtClean="0"/>
              <a:pPr>
                <a:defRPr/>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Key terms related to concurrency.</a:t>
            </a:r>
          </a:p>
        </p:txBody>
      </p:sp>
      <p:sp>
        <p:nvSpPr>
          <p:cNvPr id="4" name="Slide Number Placeholder 3"/>
          <p:cNvSpPr>
            <a:spLocks noGrp="1"/>
          </p:cNvSpPr>
          <p:nvPr>
            <p:ph type="sldNum" sz="quarter" idx="5"/>
          </p:nvPr>
        </p:nvSpPr>
        <p:spPr/>
        <p:txBody>
          <a:bodyPr/>
          <a:lstStyle/>
          <a:p>
            <a:pPr>
              <a:defRPr/>
            </a:pPr>
            <a:fld id="{13D62068-3F03-490A-B36D-1DACADA71EFC}"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bwMode="auto">
          <a:noFill/>
          <a:ln>
            <a:solidFill>
              <a:srgbClr val="000000"/>
            </a:solidFill>
            <a:miter lim="800000"/>
            <a:headEnd/>
            <a:tailEnd/>
          </a:ln>
        </p:spPr>
      </p:sp>
      <p:sp>
        <p:nvSpPr>
          <p:cNvPr id="3573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chief characteristics of a monitor are the following:</a:t>
            </a:r>
          </a:p>
          <a:p>
            <a:r>
              <a:rPr lang="en-US"/>
              <a:t>1. The local data variables are accessible only by the monitor’s procedures and</a:t>
            </a:r>
          </a:p>
          <a:p>
            <a:r>
              <a:rPr lang="en-US"/>
              <a:t>not by any external procedure.</a:t>
            </a:r>
          </a:p>
          <a:p>
            <a:r>
              <a:rPr lang="en-US"/>
              <a:t>2. A process enters the monitor by invoking one of its procedures.</a:t>
            </a:r>
          </a:p>
          <a:p>
            <a:r>
              <a:rPr lang="en-US"/>
              <a:t>3. Only one process may be executing in the monitor at a time; any other processes</a:t>
            </a:r>
          </a:p>
          <a:p>
            <a:r>
              <a:rPr lang="en-US"/>
              <a:t>that have invoked the monitor are blocked, waiting for the monitor to become available.</a:t>
            </a:r>
          </a:p>
          <a:p>
            <a:endParaRPr lang="en-US"/>
          </a:p>
          <a:p>
            <a:r>
              <a:rPr lang="en-US"/>
              <a:t>The first two characteristics are reminiscent of those for objects in object-oriented software. Indeed, an object-oriented OS or programming language can readily implement a monitor as an object with special characteristics.</a:t>
            </a:r>
          </a:p>
          <a:p>
            <a:endParaRPr lang="en-US"/>
          </a:p>
          <a:p>
            <a:r>
              <a:rPr lang="en-US"/>
              <a:t>By enforcing the discipline of one process at a time, the monitor is able to provide a mutual exclusion facility. The data variables in the monitor can be accessed by only one process at a time. Thus, a shared data structure can be protected by placing it in a monitor. If the data in a monitor represent some resource, then the monitor provides a mutual exclusion facility for accessing the resource. </a:t>
            </a:r>
          </a:p>
          <a:p>
            <a:endParaRPr lang="en-US"/>
          </a:p>
          <a:p>
            <a:r>
              <a:rPr lang="en-US"/>
              <a:t>To be useful for concurrent processing, the monitor must include synchronization tools. For example, suppose a process invokes the monitor and, while in the</a:t>
            </a:r>
          </a:p>
          <a:p>
            <a:r>
              <a:rPr lang="en-US"/>
              <a:t>monitor, must be blocked until some condition is satisfied. A facility is needed by which the process is not only blocked but releases the monitor so that some other process may enter it. Later, when the condition is satisfied and the monitor is again available, the process needs to be resumed and allowed to reenter the monitor at the point of its suspension.</a:t>
            </a:r>
            <a:endParaRPr lang="en-NZ"/>
          </a:p>
        </p:txBody>
      </p:sp>
      <p:sp>
        <p:nvSpPr>
          <p:cNvPr id="4" name="Slide Number Placeholder 3"/>
          <p:cNvSpPr>
            <a:spLocks noGrp="1"/>
          </p:cNvSpPr>
          <p:nvPr>
            <p:ph type="sldNum" sz="quarter" idx="5"/>
          </p:nvPr>
        </p:nvSpPr>
        <p:spPr/>
        <p:txBody>
          <a:bodyPr/>
          <a:lstStyle/>
          <a:p>
            <a:pPr>
              <a:defRPr/>
            </a:pPr>
            <a:fld id="{B42B0719-5DCA-43AE-AA09-25DEA1F4F156}" type="slidenum">
              <a:rPr lang="en-US" smtClean="0"/>
              <a:pPr>
                <a:defRPr/>
              </a:pPr>
              <a:t>41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p:cNvSpPr>
            <a:spLocks noGrp="1" noRot="1" noChangeAspect="1"/>
          </p:cNvSpPr>
          <p:nvPr>
            <p:ph type="sldImg"/>
          </p:nvPr>
        </p:nvSpPr>
        <p:spPr bwMode="auto">
          <a:noFill/>
          <a:ln>
            <a:solidFill>
              <a:srgbClr val="000000"/>
            </a:solidFill>
            <a:miter lim="800000"/>
            <a:headEnd/>
            <a:tailEnd/>
          </a:ln>
        </p:spPr>
      </p:sp>
      <p:sp>
        <p:nvSpPr>
          <p:cNvPr id="359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monitor supports synchronization by the use of </a:t>
            </a:r>
            <a:r>
              <a:rPr lang="en-US" b="1"/>
              <a:t>condition variables that are </a:t>
            </a:r>
            <a:r>
              <a:rPr lang="en-US"/>
              <a:t>contained within the monitor and accessible only within the monitor. Condition variables are a special data type in monitors, which are operated on by two functions:</a:t>
            </a:r>
          </a:p>
          <a:p>
            <a:r>
              <a:rPr lang="en-US"/>
              <a:t>• cwait(c) : Suspend execution of the calling process on condition </a:t>
            </a:r>
            <a:r>
              <a:rPr lang="en-US" i="1"/>
              <a:t>c . The monitor </a:t>
            </a:r>
            <a:r>
              <a:rPr lang="en-US"/>
              <a:t>is now available for use by another process.</a:t>
            </a:r>
          </a:p>
          <a:p>
            <a:r>
              <a:rPr lang="en-US"/>
              <a:t>• csignal(c) : Resume execution of some process blocked after a cwait on the same condition. If there are several such processes, choose one of them; if there is no such process, do nothing. </a:t>
            </a:r>
          </a:p>
          <a:p>
            <a:endParaRPr lang="en-US"/>
          </a:p>
          <a:p>
            <a:r>
              <a:rPr lang="en-US"/>
              <a:t>Note that monitor </a:t>
            </a:r>
            <a:r>
              <a:rPr lang="en-US" i="1"/>
              <a:t>wait and signal operations are different from those for the </a:t>
            </a:r>
            <a:r>
              <a:rPr lang="en-US"/>
              <a:t>semaphore. If a process in a monitor signals and no task is waiting on the condition variable, the signal is lost.</a:t>
            </a:r>
            <a:endParaRPr lang="en-NZ"/>
          </a:p>
        </p:txBody>
      </p:sp>
      <p:sp>
        <p:nvSpPr>
          <p:cNvPr id="4" name="Slide Number Placeholder 3"/>
          <p:cNvSpPr>
            <a:spLocks noGrp="1"/>
          </p:cNvSpPr>
          <p:nvPr>
            <p:ph type="sldNum" sz="quarter" idx="5"/>
          </p:nvPr>
        </p:nvSpPr>
        <p:spPr/>
        <p:txBody>
          <a:bodyPr/>
          <a:lstStyle/>
          <a:p>
            <a:pPr>
              <a:defRPr/>
            </a:pPr>
            <a:fld id="{8D07FDB7-020D-43A1-A858-E25FC412ED93}" type="slidenum">
              <a:rPr lang="en-US" smtClean="0"/>
              <a:pPr>
                <a:defRPr/>
              </a:pPr>
              <a:t>42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p:cNvSpPr>
            <a:spLocks noGrp="1" noRot="1" noChangeAspect="1"/>
          </p:cNvSpPr>
          <p:nvPr>
            <p:ph type="sldImg"/>
          </p:nvPr>
        </p:nvSpPr>
        <p:spPr bwMode="auto">
          <a:noFill/>
          <a:ln>
            <a:solidFill>
              <a:srgbClr val="000000"/>
            </a:solidFill>
            <a:miter lim="800000"/>
            <a:headEnd/>
            <a:tailEnd/>
          </a:ln>
        </p:spPr>
      </p:sp>
      <p:sp>
        <p:nvSpPr>
          <p:cNvPr id="3614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Figure 5.15 illustrates the structure of a monitor. Although a process can enter the monitor by invoking any of its procedures, we can think of the monitor as having a single entry point that is guarded so that only one process may be in the monitor at a time. Other processes that attempt to enter the monitor join a queue of processes blocked waiting for monitor availability. Once a process is in the monitor, it may temporarily block itself on condition </a:t>
            </a:r>
            <a:r>
              <a:rPr lang="en-US" i="1" dirty="0"/>
              <a:t>x by issuing </a:t>
            </a:r>
            <a:r>
              <a:rPr lang="en-US" i="1" dirty="0" err="1"/>
              <a:t>cwait</a:t>
            </a:r>
            <a:r>
              <a:rPr lang="en-US" i="1" dirty="0"/>
              <a:t>(x) ; it is then placed </a:t>
            </a:r>
            <a:r>
              <a:rPr lang="en-US" dirty="0"/>
              <a:t>in a queue of processes waiting to reenter the monitor when the condition changes, and resume execution at the point in its program following the </a:t>
            </a:r>
            <a:r>
              <a:rPr lang="en-US" dirty="0" err="1"/>
              <a:t>cwait</a:t>
            </a:r>
            <a:r>
              <a:rPr lang="en-US" dirty="0"/>
              <a:t>(x) call. If a process that is executing in the monitor detects a change in the condition variable x , it issues </a:t>
            </a:r>
            <a:r>
              <a:rPr lang="en-US" dirty="0" err="1"/>
              <a:t>csignal</a:t>
            </a:r>
            <a:r>
              <a:rPr lang="en-US" dirty="0"/>
              <a:t>(x) , which alerts the corresponding condition queue that the condition has changed.</a:t>
            </a:r>
          </a:p>
        </p:txBody>
      </p:sp>
      <p:sp>
        <p:nvSpPr>
          <p:cNvPr id="4" name="Slide Number Placeholder 3"/>
          <p:cNvSpPr>
            <a:spLocks noGrp="1"/>
          </p:cNvSpPr>
          <p:nvPr>
            <p:ph type="sldNum" sz="quarter" idx="5"/>
          </p:nvPr>
        </p:nvSpPr>
        <p:spPr/>
        <p:txBody>
          <a:bodyPr/>
          <a:lstStyle/>
          <a:p>
            <a:pPr>
              <a:defRPr/>
            </a:pPr>
            <a:fld id="{A188DD8F-4A5F-4785-A440-EEAC833A1F8E}" type="slidenum">
              <a:rPr lang="en-US" smtClean="0"/>
              <a:pPr>
                <a:defRPr/>
              </a:pPr>
              <a:t>43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Slide Image Placeholder 1"/>
          <p:cNvSpPr>
            <a:spLocks noGrp="1" noRot="1" noChangeAspect="1"/>
          </p:cNvSpPr>
          <p:nvPr>
            <p:ph type="sldImg"/>
          </p:nvPr>
        </p:nvSpPr>
        <p:spPr bwMode="auto">
          <a:noFill/>
          <a:ln>
            <a:solidFill>
              <a:srgbClr val="000000"/>
            </a:solidFill>
            <a:miter lim="800000"/>
            <a:headEnd/>
            <a:tailEnd/>
          </a:ln>
        </p:spPr>
      </p:sp>
      <p:sp>
        <p:nvSpPr>
          <p:cNvPr id="3635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As an example of the use of a monitor, let us return to the bounded-buffer producer/consumer problem. Figure 5.16 shows a solution using a monitor. The monitor module, </a:t>
            </a:r>
            <a:r>
              <a:rPr lang="en-US" dirty="0" err="1"/>
              <a:t>boundedbuffer</a:t>
            </a:r>
            <a:r>
              <a:rPr lang="en-US" dirty="0"/>
              <a:t> , controls the buffer used to store and retrieve characters. The monitor includes two condition variables (declared with the construct </a:t>
            </a:r>
            <a:r>
              <a:rPr lang="en-US" b="1" dirty="0" err="1"/>
              <a:t>cond</a:t>
            </a:r>
            <a:r>
              <a:rPr lang="en-US" b="1" dirty="0"/>
              <a:t> ): </a:t>
            </a:r>
            <a:r>
              <a:rPr lang="en-US" b="1" i="1" dirty="0" err="1"/>
              <a:t>notfull</a:t>
            </a:r>
            <a:r>
              <a:rPr lang="en-US" b="1" i="1" dirty="0"/>
              <a:t> is true when there is room to add at least one character to the </a:t>
            </a:r>
            <a:r>
              <a:rPr lang="en-US" dirty="0"/>
              <a:t>buffer, and </a:t>
            </a:r>
            <a:r>
              <a:rPr lang="en-US" i="1" dirty="0" err="1"/>
              <a:t>notempty</a:t>
            </a:r>
            <a:r>
              <a:rPr lang="en-US" i="1" dirty="0"/>
              <a:t> is true when there is at least one character in the buffer.</a:t>
            </a:r>
          </a:p>
          <a:p>
            <a:endParaRPr lang="en-US" i="1" dirty="0"/>
          </a:p>
          <a:p>
            <a:r>
              <a:rPr lang="en-US" dirty="0"/>
              <a:t>A producer can add characters to the buffer only by means of the procedure append inside the monitor; the producer does not have direct access to </a:t>
            </a:r>
            <a:r>
              <a:rPr lang="en-US" i="1" dirty="0"/>
              <a:t>buffer . The </a:t>
            </a:r>
            <a:r>
              <a:rPr lang="en-US" dirty="0"/>
              <a:t>procedure first checks the condition </a:t>
            </a:r>
            <a:r>
              <a:rPr lang="en-US" i="1" dirty="0" err="1"/>
              <a:t>notfull</a:t>
            </a:r>
            <a:r>
              <a:rPr lang="en-US" i="1" dirty="0"/>
              <a:t> to determine if there is space available </a:t>
            </a:r>
            <a:r>
              <a:rPr lang="en-US" dirty="0"/>
              <a:t>in the buffer. If not, the process executing the monitor is blocked on that condition. Some other process (producer or consumer) may now enter the monitor. Later, when the buffer is no longer full, the blocked process may be removed from the queue, reactivated, and resume processing. After placing a character in the buffer, the process signals the </a:t>
            </a:r>
            <a:r>
              <a:rPr lang="en-US" i="1" dirty="0" err="1"/>
              <a:t>notempty</a:t>
            </a:r>
            <a:r>
              <a:rPr lang="en-US" i="1" dirty="0"/>
              <a:t> condition. A similar description can be made of the </a:t>
            </a:r>
            <a:r>
              <a:rPr lang="en-US" dirty="0"/>
              <a:t>consumer function.</a:t>
            </a:r>
          </a:p>
          <a:p>
            <a:endParaRPr lang="en-US" dirty="0"/>
          </a:p>
          <a:p>
            <a:r>
              <a:rPr lang="en-US" dirty="0"/>
              <a:t>This example points out the division of responsibility with monitors compared to semaphores. In the case of monitors, the monitor construct itself enforces mutual exclusion: It is not possible for both a producer and a consumer simultaneously to access the buffer. However, the programmer must place the appropriate </a:t>
            </a:r>
            <a:r>
              <a:rPr lang="en-US" dirty="0" err="1"/>
              <a:t>cwait</a:t>
            </a:r>
            <a:r>
              <a:rPr lang="en-US" dirty="0"/>
              <a:t> and </a:t>
            </a:r>
            <a:r>
              <a:rPr lang="en-US" dirty="0" err="1"/>
              <a:t>csignal</a:t>
            </a:r>
            <a:r>
              <a:rPr lang="en-US" dirty="0"/>
              <a:t> primitives inside the monitor to prevent processes from depositing items in a full buffer or removing them from an empty one. In the case of semaphores, both mutual exclusion and synchronization are the responsibility of the programmer.</a:t>
            </a:r>
          </a:p>
          <a:p>
            <a:endParaRPr lang="en-US" dirty="0"/>
          </a:p>
          <a:p>
            <a:r>
              <a:rPr lang="en-US" dirty="0"/>
              <a:t>Note that in Figure 5.16 , a process exits the monitor immediately after executing the </a:t>
            </a:r>
            <a:r>
              <a:rPr lang="en-US" dirty="0" err="1"/>
              <a:t>csignal</a:t>
            </a:r>
            <a:r>
              <a:rPr lang="en-US" dirty="0"/>
              <a:t> function. If the </a:t>
            </a:r>
            <a:r>
              <a:rPr lang="en-US" dirty="0" err="1"/>
              <a:t>csignal</a:t>
            </a:r>
            <a:r>
              <a:rPr lang="en-US" dirty="0"/>
              <a:t> does not occur at the end of the procedure, then, in Hoare’s proposal, the process issuing the signal is blocked to make the monitor available and placed in a queue until the monitor is free. One possibility at this point would be to place the blocked process in the entrance queue, so that it would have to compete for access with other processes that had not yet entered the monitor. However, because a process blocked on a </a:t>
            </a:r>
            <a:r>
              <a:rPr lang="en-US" dirty="0" err="1"/>
              <a:t>csignal</a:t>
            </a:r>
            <a:r>
              <a:rPr lang="en-US" dirty="0"/>
              <a:t> function has already partially performed its task in the monitor, it makes sense to give this process precedence over newly entering processes by setting up a separate urgent queue ( Figure 5.15 ). One language that uses monitors, Concurrent Pascal, requires that </a:t>
            </a:r>
            <a:r>
              <a:rPr lang="en-US" dirty="0" err="1"/>
              <a:t>csignal</a:t>
            </a:r>
            <a:r>
              <a:rPr lang="en-US" dirty="0"/>
              <a:t> only appear as the last operation executed by a monitor procedure.</a:t>
            </a:r>
          </a:p>
          <a:p>
            <a:endParaRPr lang="en-US" dirty="0"/>
          </a:p>
          <a:p>
            <a:r>
              <a:rPr lang="en-US" dirty="0"/>
              <a:t> If there are no processes waiting on condition </a:t>
            </a:r>
            <a:r>
              <a:rPr lang="en-US" i="1" dirty="0"/>
              <a:t>x , then the execution of </a:t>
            </a:r>
            <a:r>
              <a:rPr lang="en-US" dirty="0" err="1"/>
              <a:t>csignal</a:t>
            </a:r>
            <a:r>
              <a:rPr lang="en-US" dirty="0"/>
              <a:t>( </a:t>
            </a:r>
            <a:r>
              <a:rPr lang="en-US" i="1" dirty="0"/>
              <a:t>x ) has no effect.</a:t>
            </a:r>
            <a:endParaRPr lang="en-US" dirty="0"/>
          </a:p>
        </p:txBody>
      </p:sp>
      <p:sp>
        <p:nvSpPr>
          <p:cNvPr id="4" name="Slide Number Placeholder 3"/>
          <p:cNvSpPr>
            <a:spLocks noGrp="1"/>
          </p:cNvSpPr>
          <p:nvPr>
            <p:ph type="sldNum" sz="quarter" idx="5"/>
          </p:nvPr>
        </p:nvSpPr>
        <p:spPr/>
        <p:txBody>
          <a:bodyPr/>
          <a:lstStyle/>
          <a:p>
            <a:pPr>
              <a:defRPr/>
            </a:pPr>
            <a:fld id="{6CE3433A-F31F-4D1B-85C3-1A9980E9F8B9}" type="slidenum">
              <a:rPr lang="en-US" smtClean="0"/>
              <a:pPr>
                <a:defRPr/>
              </a:pPr>
              <a:t>44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Slide Image Placeholder 1"/>
          <p:cNvSpPr>
            <a:spLocks noGrp="1" noRot="1" noChangeAspect="1"/>
          </p:cNvSpPr>
          <p:nvPr>
            <p:ph type="sldImg"/>
          </p:nvPr>
        </p:nvSpPr>
        <p:spPr bwMode="auto">
          <a:noFill/>
          <a:ln>
            <a:solidFill>
              <a:srgbClr val="000000"/>
            </a:solidFill>
            <a:miter lim="800000"/>
            <a:headEnd/>
            <a:tailEnd/>
          </a:ln>
        </p:spPr>
      </p:sp>
      <p:sp>
        <p:nvSpPr>
          <p:cNvPr id="3655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When processes interact with one another, two fundamental requirements must be satisfied: synchronization and communication. Processes need to be synchronized to enforce mutual exclusion; cooperating processes may need to exchange information. One approach to providing both of these functions is message passing. Message passing has the further advantage that it lends itself to implementation in distributed systems as well as in shared-memory multiprocessor and uniprocessor systems.</a:t>
            </a:r>
            <a:endParaRPr lang="en-NZ"/>
          </a:p>
        </p:txBody>
      </p:sp>
      <p:sp>
        <p:nvSpPr>
          <p:cNvPr id="4" name="Slide Number Placeholder 3"/>
          <p:cNvSpPr>
            <a:spLocks noGrp="1"/>
          </p:cNvSpPr>
          <p:nvPr>
            <p:ph type="sldNum" sz="quarter" idx="5"/>
          </p:nvPr>
        </p:nvSpPr>
        <p:spPr/>
        <p:txBody>
          <a:bodyPr/>
          <a:lstStyle/>
          <a:p>
            <a:pPr>
              <a:defRPr/>
            </a:pPr>
            <a:fld id="{4269AECA-9483-4CD5-A0E4-96640A158579}" type="slidenum">
              <a:rPr lang="en-US" smtClean="0"/>
              <a:pPr>
                <a:defRPr/>
              </a:pPr>
              <a:t>45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Slide Image Placeholder 1"/>
          <p:cNvSpPr>
            <a:spLocks noGrp="1" noRot="1" noChangeAspect="1"/>
          </p:cNvSpPr>
          <p:nvPr>
            <p:ph type="sldImg"/>
          </p:nvPr>
        </p:nvSpPr>
        <p:spPr bwMode="auto">
          <a:noFill/>
          <a:ln>
            <a:solidFill>
              <a:srgbClr val="000000"/>
            </a:solidFill>
            <a:miter lim="800000"/>
            <a:headEnd/>
            <a:tailEnd/>
          </a:ln>
        </p:spPr>
      </p:sp>
      <p:sp>
        <p:nvSpPr>
          <p:cNvPr id="3676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Message-passing systems come in many forms. In this section, we provide a general introduction that discusses features typically found in such systems. The actual function of message passing is normally provided in the form of a pair of primitives:</a:t>
            </a:r>
          </a:p>
          <a:p>
            <a:endParaRPr lang="en-US"/>
          </a:p>
          <a:p>
            <a:r>
              <a:rPr lang="en-US"/>
              <a:t>send (destination, message)</a:t>
            </a:r>
          </a:p>
          <a:p>
            <a:r>
              <a:rPr lang="en-US"/>
              <a:t>receive (source, message)</a:t>
            </a:r>
          </a:p>
          <a:p>
            <a:endParaRPr lang="en-US"/>
          </a:p>
          <a:p>
            <a:r>
              <a:rPr lang="en-US"/>
              <a:t>This is the minimum set of operations needed for processes to engage in message passing. A process sends information in the form of a </a:t>
            </a:r>
            <a:r>
              <a:rPr lang="en-US" i="1"/>
              <a:t>message to another process </a:t>
            </a:r>
            <a:r>
              <a:rPr lang="en-US"/>
              <a:t>designated by a </a:t>
            </a:r>
            <a:r>
              <a:rPr lang="en-US" i="1"/>
              <a:t>destination . A process receives information by executing the </a:t>
            </a:r>
            <a:r>
              <a:rPr lang="en-US"/>
              <a:t>receive primitive, indicating the </a:t>
            </a:r>
            <a:r>
              <a:rPr lang="en-US" i="1"/>
              <a:t>source and the message .</a:t>
            </a:r>
            <a:endParaRPr lang="en-US"/>
          </a:p>
        </p:txBody>
      </p:sp>
      <p:sp>
        <p:nvSpPr>
          <p:cNvPr id="4" name="Slide Number Placeholder 3"/>
          <p:cNvSpPr>
            <a:spLocks noGrp="1"/>
          </p:cNvSpPr>
          <p:nvPr>
            <p:ph type="sldNum" sz="quarter" idx="5"/>
          </p:nvPr>
        </p:nvSpPr>
        <p:spPr/>
        <p:txBody>
          <a:bodyPr/>
          <a:lstStyle/>
          <a:p>
            <a:pPr>
              <a:defRPr/>
            </a:pPr>
            <a:fld id="{456FC270-A535-4631-9AFA-9E482C57C2FD}" type="slidenum">
              <a:rPr lang="en-US" smtClean="0"/>
              <a:pPr>
                <a:defRPr/>
              </a:pPr>
              <a:t>46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Slide Image Placeholder 1"/>
          <p:cNvSpPr>
            <a:spLocks noGrp="1" noRot="1" noChangeAspect="1"/>
          </p:cNvSpPr>
          <p:nvPr>
            <p:ph type="sldImg"/>
          </p:nvPr>
        </p:nvSpPr>
        <p:spPr bwMode="auto">
          <a:noFill/>
          <a:ln>
            <a:solidFill>
              <a:srgbClr val="000000"/>
            </a:solidFill>
            <a:miter lim="800000"/>
            <a:headEnd/>
            <a:tailEnd/>
          </a:ln>
        </p:spPr>
      </p:sp>
      <p:sp>
        <p:nvSpPr>
          <p:cNvPr id="3696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number of design issues relating to message-passing systems are listed in Table 5.5 , and examined in the remainder of this section.</a:t>
            </a:r>
          </a:p>
        </p:txBody>
      </p:sp>
      <p:sp>
        <p:nvSpPr>
          <p:cNvPr id="4" name="Slide Number Placeholder 3"/>
          <p:cNvSpPr>
            <a:spLocks noGrp="1"/>
          </p:cNvSpPr>
          <p:nvPr>
            <p:ph type="sldNum" sz="quarter" idx="5"/>
          </p:nvPr>
        </p:nvSpPr>
        <p:spPr/>
        <p:txBody>
          <a:bodyPr/>
          <a:lstStyle/>
          <a:p>
            <a:pPr>
              <a:defRPr/>
            </a:pPr>
            <a:fld id="{F5DDC41D-A2E2-404F-B748-C2B93AC8E714}" type="slidenum">
              <a:rPr lang="en-US" smtClean="0"/>
              <a:pPr>
                <a:defRPr/>
              </a:pPr>
              <a:t>47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Slide Image Placeholder 1"/>
          <p:cNvSpPr>
            <a:spLocks noGrp="1" noRot="1" noChangeAspect="1"/>
          </p:cNvSpPr>
          <p:nvPr>
            <p:ph type="sldImg"/>
          </p:nvPr>
        </p:nvSpPr>
        <p:spPr bwMode="auto">
          <a:noFill/>
          <a:ln>
            <a:solidFill>
              <a:srgbClr val="000000"/>
            </a:solidFill>
            <a:miter lim="800000"/>
            <a:headEnd/>
            <a:tailEnd/>
          </a:ln>
        </p:spPr>
      </p:sp>
      <p:sp>
        <p:nvSpPr>
          <p:cNvPr id="3717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communication of a message between two processes implies some level of synchronization between the two: The receiver cannot receive a message until it has been sent by another process. In addition, we need to specify what happens to a process after it issues a send or receive primitive. Consider the send primitive first. When a send primitive is executed in a process, there are two possibilities: Either the sending process is blocked until the message is received, or it is not. Similarly, when a process issues a receive primitive, there are two possibilities:</a:t>
            </a:r>
          </a:p>
          <a:p>
            <a:r>
              <a:rPr lang="en-US"/>
              <a:t>1. If a message has previously been sent, the message is received and execution continues.</a:t>
            </a:r>
          </a:p>
          <a:p>
            <a:r>
              <a:rPr lang="en-US"/>
              <a:t>2. If there is no waiting message, then either (a) the process is blocked until</a:t>
            </a:r>
            <a:r>
              <a:rPr lang="en-US" b="1"/>
              <a:t> </a:t>
            </a:r>
            <a:r>
              <a:rPr lang="en-US"/>
              <a:t>a message arrives, or (b) the process continues to execute, abandoning the attempt to receive.</a:t>
            </a:r>
          </a:p>
        </p:txBody>
      </p:sp>
      <p:sp>
        <p:nvSpPr>
          <p:cNvPr id="4" name="Slide Number Placeholder 3"/>
          <p:cNvSpPr>
            <a:spLocks noGrp="1"/>
          </p:cNvSpPr>
          <p:nvPr>
            <p:ph type="sldNum" sz="quarter" idx="5"/>
          </p:nvPr>
        </p:nvSpPr>
        <p:spPr/>
        <p:txBody>
          <a:bodyPr/>
          <a:lstStyle/>
          <a:p>
            <a:pPr>
              <a:defRPr/>
            </a:pPr>
            <a:fld id="{6C4B37DA-CDE2-4FCE-B3AD-0174287117D2}" type="slidenum">
              <a:rPr lang="en-US" smtClean="0"/>
              <a:pPr>
                <a:defRPr/>
              </a:pPr>
              <a:t>48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Image Placeholder 1"/>
          <p:cNvSpPr>
            <a:spLocks noGrp="1" noRot="1" noChangeAspect="1"/>
          </p:cNvSpPr>
          <p:nvPr>
            <p:ph type="sldImg"/>
          </p:nvPr>
        </p:nvSpPr>
        <p:spPr bwMode="auto">
          <a:noFill/>
          <a:ln>
            <a:solidFill>
              <a:srgbClr val="000000"/>
            </a:solidFill>
            <a:miter lim="800000"/>
            <a:headEnd/>
            <a:tailEnd/>
          </a:ln>
        </p:spPr>
      </p:sp>
      <p:sp>
        <p:nvSpPr>
          <p:cNvPr id="3737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Thus, both the sender and receiver can be blocking or nonblocking. Three combinations are common, although any particular system will usually have only one or two combinations implemented:</a:t>
            </a:r>
          </a:p>
          <a:p>
            <a:endParaRPr lang="en-US"/>
          </a:p>
          <a:p>
            <a:r>
              <a:rPr lang="en-US"/>
              <a:t>• </a:t>
            </a:r>
            <a:r>
              <a:rPr lang="en-US" b="1"/>
              <a:t>Blocking send, blocking receive: </a:t>
            </a:r>
            <a:r>
              <a:rPr lang="en-US"/>
              <a:t>Both the sender and receiver are blocked until the message is delivered; this is sometimes referred to as a </a:t>
            </a:r>
            <a:r>
              <a:rPr lang="en-US" i="1"/>
              <a:t>rendezvous . This </a:t>
            </a:r>
            <a:r>
              <a:rPr lang="en-US"/>
              <a:t>combination allows for tight synchronization between processes.</a:t>
            </a:r>
            <a:endParaRPr lang="en-NZ"/>
          </a:p>
        </p:txBody>
      </p:sp>
      <p:sp>
        <p:nvSpPr>
          <p:cNvPr id="4" name="Slide Number Placeholder 3"/>
          <p:cNvSpPr>
            <a:spLocks noGrp="1"/>
          </p:cNvSpPr>
          <p:nvPr>
            <p:ph type="sldNum" sz="quarter" idx="5"/>
          </p:nvPr>
        </p:nvSpPr>
        <p:spPr/>
        <p:txBody>
          <a:bodyPr/>
          <a:lstStyle/>
          <a:p>
            <a:pPr>
              <a:defRPr/>
            </a:pPr>
            <a:fld id="{38A4F9D4-83C4-47D3-B703-A3BF64BB060C}" type="slidenum">
              <a:rPr lang="en-US" smtClean="0"/>
              <a:pPr>
                <a:defRPr/>
              </a:pPr>
              <a:t>49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Slide Image Placeholder 1"/>
          <p:cNvSpPr>
            <a:spLocks noGrp="1" noRot="1" noChangeAspect="1"/>
          </p:cNvSpPr>
          <p:nvPr>
            <p:ph type="sldImg"/>
          </p:nvPr>
        </p:nvSpPr>
        <p:spPr bwMode="auto">
          <a:noFill/>
          <a:ln>
            <a:solidFill>
              <a:srgbClr val="000000"/>
            </a:solidFill>
            <a:miter lim="800000"/>
            <a:headEnd/>
            <a:tailEnd/>
          </a:ln>
        </p:spPr>
      </p:sp>
      <p:sp>
        <p:nvSpPr>
          <p:cNvPr id="3758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Nonblocking send, blocking receive: </a:t>
            </a:r>
            <a:r>
              <a:rPr lang="en-US"/>
              <a:t>Although the sender may continue on, the receiver is blocked until the requested message arrives. This is probably the most useful combination. It allows a process to send one or more messages to a variety of destinations as quickly as possible. A process that must receive a message before it can do useful work needs to be blocked until such a message arrives. An example is a server process that exists to provide a service or resource to other processes.</a:t>
            </a:r>
          </a:p>
          <a:p>
            <a:endParaRPr lang="en-US"/>
          </a:p>
          <a:p>
            <a:r>
              <a:rPr lang="en-US"/>
              <a:t>• </a:t>
            </a:r>
            <a:r>
              <a:rPr lang="en-US" b="1"/>
              <a:t>Nonblocking send, nonblocking receive: </a:t>
            </a:r>
            <a:r>
              <a:rPr lang="en-US"/>
              <a:t>Neither party is required to wait.</a:t>
            </a:r>
          </a:p>
          <a:p>
            <a:endParaRPr lang="en-US"/>
          </a:p>
          <a:p>
            <a:r>
              <a:rPr lang="en-US"/>
              <a:t>The nonblocking send is more natural for many concurrent programming tasks. For example, if it is used to request an output operation, such as printing, it allows the requesting process to issue the request in the form of a message and then carry on. One potential danger of the nonblocking send is that an error could lead to a situation in which a process repeatedly generates messages. Because there is no blocking to discipline the process, these messages could consume system resources, including processor time and buffer space, to the detriment of other processes and the OS. Also, the nonblocking send places the burden on the programmer to determine that a message has been received: Processes must employ reply messages to acknowledge receipt of a message. </a:t>
            </a:r>
          </a:p>
          <a:p>
            <a:endParaRPr lang="en-US"/>
          </a:p>
          <a:p>
            <a:r>
              <a:rPr lang="en-US"/>
              <a:t>For the receive primitive, the blocking version appears to be more natural for many concurrent programming tasks. Generally, a process that requests a message will need the expected information before proceeding. However, if a message is lost, which can happen in a distributed system, or if a process fails before it sends an anticipated message, a receiving process could be blocked indefinitely. This problem can be solved by the use of the nonblocking receive . However, the danger of this approach is that if a message is sent after a process has already executed a matching receive , the message will be lost. Other possible approaches are to allow a process to test whether a message is waiting before issuing a receive and</a:t>
            </a:r>
          </a:p>
          <a:p>
            <a:r>
              <a:rPr lang="en-US"/>
              <a:t>allow a process to specify more than one source in a receive primitive. The latter approach is useful if a process is waiting for messages from more than one source</a:t>
            </a:r>
          </a:p>
          <a:p>
            <a:r>
              <a:rPr lang="en-US"/>
              <a:t>and can proceed if any of these messages arrive.</a:t>
            </a:r>
          </a:p>
        </p:txBody>
      </p:sp>
      <p:sp>
        <p:nvSpPr>
          <p:cNvPr id="4" name="Slide Number Placeholder 3"/>
          <p:cNvSpPr>
            <a:spLocks noGrp="1"/>
          </p:cNvSpPr>
          <p:nvPr>
            <p:ph type="sldNum" sz="quarter" idx="5"/>
          </p:nvPr>
        </p:nvSpPr>
        <p:spPr/>
        <p:txBody>
          <a:bodyPr/>
          <a:lstStyle/>
          <a:p>
            <a:pPr>
              <a:defRPr/>
            </a:pPr>
            <a:fld id="{FCA75422-3AE3-4697-90F0-60AAF728BA12}" type="slidenum">
              <a:rPr lang="en-US" smtClean="0"/>
              <a:pPr>
                <a:defRPr/>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following difficulties arise:</a:t>
            </a:r>
          </a:p>
          <a:p>
            <a:r>
              <a:rPr lang="en-US" b="1"/>
              <a:t>1. The sharing of global resources is fraught with peril. </a:t>
            </a:r>
            <a:r>
              <a:rPr lang="en-US"/>
              <a:t>For example, if two processes both make use of the same global variable and both perform reads and writes on that variable, then the order in which the various reads and writes are executed is critical. An example of this problem is shown in the following subsection.</a:t>
            </a:r>
          </a:p>
          <a:p>
            <a:r>
              <a:rPr lang="en-US" b="1"/>
              <a:t>2. It is difficult for the OS to manage the allocation of resources optimally. </a:t>
            </a:r>
            <a:r>
              <a:rPr lang="en-US"/>
              <a:t>For</a:t>
            </a:r>
            <a:r>
              <a:rPr lang="en-US" b="1"/>
              <a:t> </a:t>
            </a:r>
            <a:r>
              <a:rPr lang="en-US"/>
              <a:t>example, process A may request use of, and be granted control of, a particular I/O channel and then be suspended before using that channel. It may be undesirable for the OS simply to lock the channel and prevent its use by other processes; indeed this may lead to a deadlock condition, as described in Chapter 6 .</a:t>
            </a:r>
          </a:p>
          <a:p>
            <a:r>
              <a:rPr lang="en-US" b="1"/>
              <a:t>3. It becomes very difficult to locate a programming error </a:t>
            </a:r>
            <a:r>
              <a:rPr lang="en-US"/>
              <a:t>because results are typically not deterministic and reproducible (e.g., see [LEBL87, CARR89, SHEN02] for a discussion of this point).</a:t>
            </a:r>
          </a:p>
          <a:p>
            <a:endParaRPr lang="en-US"/>
          </a:p>
          <a:p>
            <a:r>
              <a:rPr lang="en-US"/>
              <a:t>All of the foregoing difficulties present themselves in a multiprocessor system as well, because here too the relative speed of execution of processes is unpredictable. A multiprocessor system must also deal with problems arising from the simultaneous execution of multiple processes. Fundamentally, however, the problems are the same as those for uniprocessor systems. This should become clear as the discussion proceeds.</a:t>
            </a:r>
          </a:p>
        </p:txBody>
      </p:sp>
      <p:sp>
        <p:nvSpPr>
          <p:cNvPr id="4" name="Slide Number Placeholder 3"/>
          <p:cNvSpPr>
            <a:spLocks noGrp="1"/>
          </p:cNvSpPr>
          <p:nvPr>
            <p:ph type="sldNum" sz="quarter" idx="5"/>
          </p:nvPr>
        </p:nvSpPr>
        <p:spPr/>
        <p:txBody>
          <a:bodyPr/>
          <a:lstStyle/>
          <a:p>
            <a:pPr>
              <a:defRPr/>
            </a:pPr>
            <a:fld id="{728B69A1-0C2C-4D63-A633-1CB3E37E9F79}"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p:cNvSpPr>
            <a:spLocks noGrp="1" noRot="1" noChangeAspect="1"/>
          </p:cNvSpPr>
          <p:nvPr>
            <p:ph type="sldImg"/>
          </p:nvPr>
        </p:nvSpPr>
        <p:spPr bwMode="auto">
          <a:noFill/>
          <a:ln>
            <a:solidFill>
              <a:srgbClr val="000000"/>
            </a:solidFill>
            <a:miter lim="800000"/>
            <a:headEnd/>
            <a:tailEnd/>
          </a:ln>
        </p:spPr>
      </p:sp>
      <p:sp>
        <p:nvSpPr>
          <p:cNvPr id="3778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Clearly, it is necessary to have a way of specifying in the send primitive which process is to receive the message. Similarly, most implementations allow a receiving process to indicate the source of a message to be received.</a:t>
            </a:r>
          </a:p>
          <a:p>
            <a:endParaRPr lang="en-US"/>
          </a:p>
          <a:p>
            <a:r>
              <a:rPr lang="en-US"/>
              <a:t>The various schemes for specifying processes in send and receive primitives fall into two categories: direct addressing and indirect addressing. </a:t>
            </a:r>
          </a:p>
        </p:txBody>
      </p:sp>
      <p:sp>
        <p:nvSpPr>
          <p:cNvPr id="4" name="Slide Number Placeholder 3"/>
          <p:cNvSpPr>
            <a:spLocks noGrp="1"/>
          </p:cNvSpPr>
          <p:nvPr>
            <p:ph type="sldNum" sz="quarter" idx="5"/>
          </p:nvPr>
        </p:nvSpPr>
        <p:spPr/>
        <p:txBody>
          <a:bodyPr/>
          <a:lstStyle/>
          <a:p>
            <a:pPr>
              <a:defRPr/>
            </a:pPr>
            <a:fld id="{242B9B41-7AFB-460F-A184-28B830A7163E}" type="slidenum">
              <a:rPr lang="en-US" smtClean="0"/>
              <a:pPr>
                <a:defRPr/>
              </a:pPr>
              <a:t>51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Slide Image Placeholder 1"/>
          <p:cNvSpPr>
            <a:spLocks noGrp="1" noRot="1" noChangeAspect="1"/>
          </p:cNvSpPr>
          <p:nvPr>
            <p:ph type="sldImg"/>
          </p:nvPr>
        </p:nvSpPr>
        <p:spPr bwMode="auto">
          <a:noFill/>
          <a:ln>
            <a:solidFill>
              <a:srgbClr val="000000"/>
            </a:solidFill>
            <a:miter lim="800000"/>
            <a:headEnd/>
            <a:tailEnd/>
          </a:ln>
        </p:spPr>
      </p:sp>
      <p:sp>
        <p:nvSpPr>
          <p:cNvPr id="3799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With direct addressing , the send primitive includes a specific identifier of the destination process. The receive primitive can be handled in one of two ways. One possibility is to require that the process explicitly designate a sending process. Thus, the process must know ahead of time from which process a message is expected. This will often be effective for cooperating concurrent processes. In other cases, however, it is impossible to specify the anticipated source process. An example is a printer server process, which will accept a print request message from any other process. For such applications, a more effective approach is the use of implicit addressing. In this case, the </a:t>
            </a:r>
            <a:r>
              <a:rPr lang="en-US" i="1"/>
              <a:t>source parameter of the receive primitive possesses a value returned </a:t>
            </a:r>
            <a:r>
              <a:rPr lang="en-US"/>
              <a:t>when the receive operation has been performed.</a:t>
            </a:r>
          </a:p>
          <a:p>
            <a:endParaRPr lang="en-US"/>
          </a:p>
        </p:txBody>
      </p:sp>
      <p:sp>
        <p:nvSpPr>
          <p:cNvPr id="4" name="Slide Number Placeholder 3"/>
          <p:cNvSpPr>
            <a:spLocks noGrp="1"/>
          </p:cNvSpPr>
          <p:nvPr>
            <p:ph type="sldNum" sz="quarter" idx="5"/>
          </p:nvPr>
        </p:nvSpPr>
        <p:spPr/>
        <p:txBody>
          <a:bodyPr/>
          <a:lstStyle/>
          <a:p>
            <a:pPr>
              <a:defRPr/>
            </a:pPr>
            <a:fld id="{4B6928EC-65CA-4EC7-9ECE-A68D2E225431}" type="slidenum">
              <a:rPr lang="en-US" smtClean="0"/>
              <a:pPr>
                <a:defRPr/>
              </a:pPr>
              <a:t>52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Slide Image Placeholder 1"/>
          <p:cNvSpPr>
            <a:spLocks noGrp="1" noRot="1" noChangeAspect="1"/>
          </p:cNvSpPr>
          <p:nvPr>
            <p:ph type="sldImg"/>
          </p:nvPr>
        </p:nvSpPr>
        <p:spPr bwMode="auto">
          <a:noFill/>
          <a:ln>
            <a:solidFill>
              <a:srgbClr val="000000"/>
            </a:solidFill>
            <a:miter lim="800000"/>
            <a:headEnd/>
            <a:tailEnd/>
          </a:ln>
        </p:spPr>
      </p:sp>
      <p:sp>
        <p:nvSpPr>
          <p:cNvPr id="3819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other general approach is </a:t>
            </a:r>
            <a:r>
              <a:rPr lang="en-US" b="1"/>
              <a:t>indirect addressing . </a:t>
            </a:r>
            <a:r>
              <a:rPr lang="en-US"/>
              <a:t>In this case, messages are</a:t>
            </a:r>
            <a:r>
              <a:rPr lang="en-US" b="1"/>
              <a:t> </a:t>
            </a:r>
            <a:r>
              <a:rPr lang="en-US"/>
              <a:t>not sent directly from sender to receiver but rather are sent to a shared data structure consisting of queues that can temporarily hold messages. Such queues are generally referred to as </a:t>
            </a:r>
            <a:r>
              <a:rPr lang="en-US" i="1"/>
              <a:t>mailboxes . Thus, for two processes to communicate, one process </a:t>
            </a:r>
            <a:r>
              <a:rPr lang="en-US"/>
              <a:t>sends a message to the appropriate mailbox and the other process picks up the message from the mailbox.</a:t>
            </a:r>
          </a:p>
          <a:p>
            <a:endParaRPr lang="en-US"/>
          </a:p>
          <a:p>
            <a:r>
              <a:rPr lang="en-US"/>
              <a:t>A strength of the use of indirect addressing is that, by decoupling the sender and receiver, it allows for greater flexibility in the use of messages.</a:t>
            </a:r>
          </a:p>
        </p:txBody>
      </p:sp>
      <p:sp>
        <p:nvSpPr>
          <p:cNvPr id="4" name="Slide Number Placeholder 3"/>
          <p:cNvSpPr>
            <a:spLocks noGrp="1"/>
          </p:cNvSpPr>
          <p:nvPr>
            <p:ph type="sldNum" sz="quarter" idx="5"/>
          </p:nvPr>
        </p:nvSpPr>
        <p:spPr/>
        <p:txBody>
          <a:bodyPr/>
          <a:lstStyle/>
          <a:p>
            <a:pPr>
              <a:defRPr/>
            </a:pPr>
            <a:fld id="{EA7EC2CC-230B-4D56-BEEC-0D819C6F00C6}" type="slidenum">
              <a:rPr lang="en-US" smtClean="0"/>
              <a:pPr>
                <a:defRPr/>
              </a:pPr>
              <a:t>53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Slide Image Placeholder 1"/>
          <p:cNvSpPr>
            <a:spLocks noGrp="1" noRot="1" noChangeAspect="1"/>
          </p:cNvSpPr>
          <p:nvPr>
            <p:ph type="sldImg"/>
          </p:nvPr>
        </p:nvSpPr>
        <p:spPr bwMode="auto">
          <a:noFill/>
          <a:ln>
            <a:solidFill>
              <a:srgbClr val="000000"/>
            </a:solidFill>
            <a:miter lim="800000"/>
            <a:headEnd/>
            <a:tailEnd/>
          </a:ln>
        </p:spPr>
      </p:sp>
      <p:sp>
        <p:nvSpPr>
          <p:cNvPr id="3840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relationship between senders and receivers can be one to one, many to one, one to many, or many to many ( Figure 5.18 ). A </a:t>
            </a:r>
            <a:r>
              <a:rPr lang="en-US" b="1" dirty="0"/>
              <a:t>one-to-one </a:t>
            </a:r>
            <a:r>
              <a:rPr lang="en-US" dirty="0"/>
              <a:t>relationship allows a private communications link to be set up between two processes. This insulates their interaction from erroneous interference from other processes. A </a:t>
            </a:r>
            <a:r>
              <a:rPr lang="en-US" b="1" dirty="0"/>
              <a:t>many-to-one </a:t>
            </a:r>
            <a:r>
              <a:rPr lang="en-US" dirty="0"/>
              <a:t>relationship is useful</a:t>
            </a:r>
          </a:p>
          <a:p>
            <a:r>
              <a:rPr lang="en-US" dirty="0"/>
              <a:t>for client/server interaction; one process provides service to a number of other processes. In this case, the mailbox is often referred to as a </a:t>
            </a:r>
            <a:r>
              <a:rPr lang="en-US" i="1" dirty="0"/>
              <a:t>port . A </a:t>
            </a:r>
            <a:r>
              <a:rPr lang="en-US" b="1" i="1" dirty="0"/>
              <a:t>one-to-many </a:t>
            </a:r>
            <a:r>
              <a:rPr lang="en-US" dirty="0"/>
              <a:t>relationship allows for one sender and multiple receivers; it is useful for applications where a message or some information is to be broadcast to a set of processes. A </a:t>
            </a:r>
            <a:r>
              <a:rPr lang="en-US" b="1" dirty="0"/>
              <a:t>many-to-many </a:t>
            </a:r>
            <a:r>
              <a:rPr lang="en-US" dirty="0"/>
              <a:t>relationship allows multiple server processes to provide concurrent service to multiple clients.</a:t>
            </a:r>
          </a:p>
          <a:p>
            <a:endParaRPr lang="en-NZ" b="1" dirty="0"/>
          </a:p>
          <a:p>
            <a:r>
              <a:rPr lang="en-NZ" b="1" dirty="0"/>
              <a:t>1) A one-to-one relationship </a:t>
            </a:r>
          </a:p>
          <a:p>
            <a:pPr lvl="1">
              <a:buFontTx/>
              <a:buChar char="•"/>
            </a:pPr>
            <a:r>
              <a:rPr lang="en-NZ" b="1" dirty="0"/>
              <a:t> </a:t>
            </a:r>
            <a:r>
              <a:rPr lang="en-NZ" dirty="0"/>
              <a:t>allows a private communications link to be set up between two processes. </a:t>
            </a:r>
          </a:p>
          <a:p>
            <a:pPr lvl="1">
              <a:buFontTx/>
              <a:buChar char="•"/>
            </a:pPr>
            <a:r>
              <a:rPr lang="en-NZ" dirty="0"/>
              <a:t>This insulates their interaction from erroneous interference from other processes.</a:t>
            </a:r>
          </a:p>
          <a:p>
            <a:endParaRPr lang="en-NZ" dirty="0"/>
          </a:p>
          <a:p>
            <a:r>
              <a:rPr lang="en-NZ" b="1" dirty="0"/>
              <a:t>2) A many-to-one relationship is useful for client/server interaction;</a:t>
            </a:r>
          </a:p>
          <a:p>
            <a:pPr lvl="1">
              <a:buFontTx/>
              <a:buChar char="•"/>
            </a:pPr>
            <a:r>
              <a:rPr lang="en-NZ" dirty="0"/>
              <a:t> one process provides service to a number of other processes. </a:t>
            </a:r>
          </a:p>
          <a:p>
            <a:pPr lvl="1">
              <a:buFontTx/>
              <a:buChar char="•"/>
            </a:pPr>
            <a:r>
              <a:rPr lang="en-NZ" dirty="0"/>
              <a:t> In this case, the mailbox is often referred to as a </a:t>
            </a:r>
            <a:r>
              <a:rPr lang="en-NZ" i="1" dirty="0"/>
              <a:t>port.</a:t>
            </a:r>
          </a:p>
          <a:p>
            <a:endParaRPr lang="en-NZ" b="1" dirty="0"/>
          </a:p>
          <a:p>
            <a:r>
              <a:rPr lang="en-NZ" b="1" dirty="0"/>
              <a:t>3) A one-to-many relationship allows for one sender and multiple receivers; </a:t>
            </a:r>
          </a:p>
          <a:p>
            <a:pPr lvl="1">
              <a:buFontTx/>
              <a:buChar char="•"/>
            </a:pPr>
            <a:r>
              <a:rPr lang="en-NZ" b="1" dirty="0"/>
              <a:t> </a:t>
            </a:r>
            <a:r>
              <a:rPr lang="en-NZ" dirty="0"/>
              <a:t>it is useful for applications where a message or some information is to be broadcast to a set of processes.</a:t>
            </a:r>
          </a:p>
          <a:p>
            <a:endParaRPr lang="en-NZ" dirty="0"/>
          </a:p>
          <a:p>
            <a:r>
              <a:rPr lang="en-NZ" b="1" dirty="0"/>
              <a:t>4) A many-to-many relationship </a:t>
            </a:r>
          </a:p>
          <a:p>
            <a:pPr lvl="1">
              <a:buFontTx/>
              <a:buChar char="•"/>
            </a:pPr>
            <a:r>
              <a:rPr lang="en-NZ" dirty="0"/>
              <a:t>allows multiple server processes to provide concurrent service to multiple clients.</a:t>
            </a:r>
          </a:p>
          <a:p>
            <a:endParaRPr lang="en-US" dirty="0"/>
          </a:p>
          <a:p>
            <a:r>
              <a:rPr lang="en-US" dirty="0"/>
              <a:t>The association of processes to mailboxes can be either static or dynamic. Ports are often statically associated with a particular process; that is, the port is created and assigned to the process permanently. Similarly, a one-to-one relationship is typically defined statically and permanently. When there are many senders, the association of a sender to a mailbox may occur dynamically. Primitives such as connect and disconnect may be used for this purpose.</a:t>
            </a:r>
          </a:p>
          <a:p>
            <a:endParaRPr lang="en-US" dirty="0"/>
          </a:p>
          <a:p>
            <a:r>
              <a:rPr lang="en-US" dirty="0"/>
              <a:t>A related issue has to do with the ownership of a mailbox. In the case of a port, it is typically owned by and created by the receiving process. Thus, when the process is destroyed, the port is also destroyed. For the general mailbox case, the OS may offer a create-mailbox service. Such mailboxes can be viewed either as being owned by the creating process, in which case they terminate with the process, or as being owned by the OS, in which case an explicit command will be required to destroy the mailbox.</a:t>
            </a:r>
          </a:p>
        </p:txBody>
      </p:sp>
      <p:sp>
        <p:nvSpPr>
          <p:cNvPr id="4" name="Slide Number Placeholder 3"/>
          <p:cNvSpPr>
            <a:spLocks noGrp="1"/>
          </p:cNvSpPr>
          <p:nvPr>
            <p:ph type="sldNum" sz="quarter" idx="5"/>
          </p:nvPr>
        </p:nvSpPr>
        <p:spPr/>
        <p:txBody>
          <a:bodyPr/>
          <a:lstStyle/>
          <a:p>
            <a:pPr>
              <a:defRPr/>
            </a:pPr>
            <a:fld id="{4E375DF9-93D5-4E84-B8CD-9B6FEC0B0597}" type="slidenum">
              <a:rPr lang="en-US" smtClean="0"/>
              <a:pPr>
                <a:defRPr/>
              </a:pPr>
              <a:t>54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p:cNvSpPr>
            <a:spLocks noGrp="1" noRot="1" noChangeAspect="1"/>
          </p:cNvSpPr>
          <p:nvPr>
            <p:ph type="sldImg"/>
          </p:nvPr>
        </p:nvSpPr>
        <p:spPr bwMode="auto">
          <a:noFill/>
          <a:ln>
            <a:solidFill>
              <a:srgbClr val="000000"/>
            </a:solidFill>
            <a:miter lim="800000"/>
            <a:headEnd/>
            <a:tailEnd/>
          </a:ln>
        </p:spPr>
      </p:sp>
      <p:sp>
        <p:nvSpPr>
          <p:cNvPr id="3860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format of the message depends on the objectives of the messaging facility and whether the facility runs on a single computer or on a distributed system. For some</a:t>
            </a:r>
          </a:p>
          <a:p>
            <a:r>
              <a:rPr lang="en-US" dirty="0"/>
              <a:t>operating systems, designers have preferred short, fixed-length messages to minimize processing and storage overhead. If a large amount of data is to be passed, the data can be placed in a file and the message then simply references that file. A more flexible approach is to allow variable-length messages.</a:t>
            </a:r>
          </a:p>
          <a:p>
            <a:endParaRPr lang="en-US" dirty="0"/>
          </a:p>
          <a:p>
            <a:r>
              <a:rPr lang="en-US" dirty="0"/>
              <a:t>Figure 5.19 shows a typical message format for operating systems that support variable-length messages.</a:t>
            </a:r>
            <a:endParaRPr lang="en-NZ" dirty="0"/>
          </a:p>
          <a:p>
            <a:r>
              <a:rPr lang="en-NZ" dirty="0"/>
              <a:t>The message is divided into two parts: </a:t>
            </a:r>
          </a:p>
          <a:p>
            <a:pPr lvl="1"/>
            <a:r>
              <a:rPr lang="en-NZ" b="1" dirty="0"/>
              <a:t>a header</a:t>
            </a:r>
            <a:r>
              <a:rPr lang="en-NZ" dirty="0"/>
              <a:t>, which contains information about the message. </a:t>
            </a:r>
          </a:p>
          <a:p>
            <a:pPr lvl="2">
              <a:buFontTx/>
              <a:buChar char="•"/>
            </a:pPr>
            <a:r>
              <a:rPr lang="en-NZ" dirty="0"/>
              <a:t> The header may contain an identification of the source and intended destination of the message, a length field, and a type field to discriminate among various types of messages.</a:t>
            </a:r>
          </a:p>
          <a:p>
            <a:pPr lvl="2">
              <a:buFontTx/>
              <a:buChar char="•"/>
            </a:pPr>
            <a:r>
              <a:rPr lang="en-NZ" dirty="0"/>
              <a:t>additional control information, e.g. pointer field so a linked list of messages can be created; a sequence number, to keep track of the number and order of messages passed between source and destination; and a priority field.</a:t>
            </a:r>
          </a:p>
          <a:p>
            <a:pPr lvl="1"/>
            <a:r>
              <a:rPr lang="en-NZ" b="1" dirty="0"/>
              <a:t>a body</a:t>
            </a:r>
            <a:r>
              <a:rPr lang="en-NZ" dirty="0"/>
              <a:t>, which contains the actual contents of the message.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232CF85-BE63-4C1E-BE50-BC7FA3999AEE}" type="slidenum">
              <a:rPr lang="en-US" smtClean="0"/>
              <a:pPr>
                <a:defRPr/>
              </a:pPr>
              <a:t>55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lide Image Placeholder 1"/>
          <p:cNvSpPr>
            <a:spLocks noGrp="1" noRot="1" noChangeAspect="1"/>
          </p:cNvSpPr>
          <p:nvPr>
            <p:ph type="sldImg"/>
          </p:nvPr>
        </p:nvSpPr>
        <p:spPr bwMode="auto">
          <a:noFill/>
          <a:ln>
            <a:solidFill>
              <a:srgbClr val="000000"/>
            </a:solidFill>
            <a:miter lim="800000"/>
            <a:headEnd/>
            <a:tailEnd/>
          </a:ln>
        </p:spPr>
      </p:sp>
      <p:sp>
        <p:nvSpPr>
          <p:cNvPr id="402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Chapter 5 Summary.</a:t>
            </a:r>
          </a:p>
        </p:txBody>
      </p:sp>
      <p:sp>
        <p:nvSpPr>
          <p:cNvPr id="4" name="Slide Number Placeholder 3"/>
          <p:cNvSpPr>
            <a:spLocks noGrp="1"/>
          </p:cNvSpPr>
          <p:nvPr>
            <p:ph type="sldNum" sz="quarter" idx="5"/>
          </p:nvPr>
        </p:nvSpPr>
        <p:spPr/>
        <p:txBody>
          <a:bodyPr/>
          <a:lstStyle/>
          <a:p>
            <a:pPr>
              <a:defRPr/>
            </a:pPr>
            <a:fld id="{621EED1B-5300-4212-9080-1691C8B3F88D}" type="slidenum">
              <a:rPr lang="en-US" smtClean="0"/>
              <a:pPr>
                <a:defRPr/>
              </a:pPr>
              <a:t>56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A race condition occurs when multiple processes or threads read and write data items so that the final result depends on the order of execution of instructions in the multiple processes. Let us consider two simple examples.</a:t>
            </a:r>
          </a:p>
          <a:p>
            <a:pPr>
              <a:defRPr/>
            </a:pPr>
            <a:endParaRPr lang="en-US" dirty="0"/>
          </a:p>
          <a:p>
            <a:pPr>
              <a:defRPr/>
            </a:pPr>
            <a:r>
              <a:rPr lang="en-US" dirty="0"/>
              <a:t>As a first example, suppose that two processes, P1 and P2, share the global variable a . At some point in its execution, P1 updates a to the value 1, and at some point in its execution, P2 updates a to the value 2. Thus, the two tasks are in a race to write variable a . In this example, the “loser” of the race (the process that updates last) determines the final value of a .</a:t>
            </a:r>
          </a:p>
          <a:p>
            <a:pPr>
              <a:defRPr/>
            </a:pPr>
            <a:endParaRPr lang="en-US" dirty="0"/>
          </a:p>
          <a:p>
            <a:pPr>
              <a:defRPr/>
            </a:pPr>
            <a:r>
              <a:rPr lang="en-US" dirty="0"/>
              <a:t>For our second example, consider two process, P3 and P4, that share global variables </a:t>
            </a:r>
            <a:r>
              <a:rPr lang="en-US" dirty="0" err="1"/>
              <a:t>b</a:t>
            </a:r>
            <a:r>
              <a:rPr lang="en-US" dirty="0"/>
              <a:t> and c , with initial values </a:t>
            </a:r>
            <a:r>
              <a:rPr lang="en-US" dirty="0" err="1"/>
              <a:t>b</a:t>
            </a:r>
            <a:r>
              <a:rPr lang="en-US" dirty="0"/>
              <a:t> = 1 and c = 2 . At some point in its execution, P3 executes the assignment </a:t>
            </a:r>
            <a:r>
              <a:rPr lang="en-US" dirty="0" err="1"/>
              <a:t>b</a:t>
            </a:r>
            <a:r>
              <a:rPr lang="en-US" dirty="0"/>
              <a:t> = </a:t>
            </a:r>
            <a:r>
              <a:rPr lang="en-US" dirty="0" err="1"/>
              <a:t>b</a:t>
            </a:r>
            <a:r>
              <a:rPr lang="en-US" dirty="0"/>
              <a:t> + c , and at some point in its execution, P4 executes the assignment c = </a:t>
            </a:r>
            <a:r>
              <a:rPr lang="en-US" dirty="0" err="1"/>
              <a:t>b</a:t>
            </a:r>
            <a:r>
              <a:rPr lang="en-US" dirty="0"/>
              <a:t> + c . Note that the two processes update different variables. However, the final values of the two variables depend on the order in which the two processes execute these two assignments. If P3 executes its assignment statement first, then the final values are </a:t>
            </a:r>
            <a:r>
              <a:rPr lang="en-US" dirty="0" err="1"/>
              <a:t>b</a:t>
            </a:r>
            <a:r>
              <a:rPr lang="en-US" dirty="0"/>
              <a:t> = 3 and c = 5 . If P4 executes its assignment statement first, then the final values are </a:t>
            </a:r>
            <a:r>
              <a:rPr lang="en-US" dirty="0" err="1"/>
              <a:t>b</a:t>
            </a:r>
            <a:r>
              <a:rPr lang="en-US" dirty="0"/>
              <a:t> = 4 and c = 3 .</a:t>
            </a:r>
          </a:p>
          <a:p>
            <a:pPr>
              <a:defRPr/>
            </a:pPr>
            <a:endParaRPr lang="en-US" dirty="0"/>
          </a:p>
          <a:p>
            <a:pPr>
              <a:defRPr/>
            </a:pPr>
            <a:r>
              <a:rPr lang="en-US" dirty="0"/>
              <a:t>Appendix A includes a discussion of race conditions using semaphores as an example.</a:t>
            </a:r>
          </a:p>
        </p:txBody>
      </p:sp>
      <p:sp>
        <p:nvSpPr>
          <p:cNvPr id="4" name="Slide Number Placeholder 3"/>
          <p:cNvSpPr>
            <a:spLocks noGrp="1"/>
          </p:cNvSpPr>
          <p:nvPr>
            <p:ph type="sldNum" sz="quarter" idx="5"/>
          </p:nvPr>
        </p:nvSpPr>
        <p:spPr/>
        <p:txBody>
          <a:bodyPr/>
          <a:lstStyle/>
          <a:p>
            <a:pPr>
              <a:defRPr/>
            </a:pPr>
            <a:fld id="{6612C332-EA4C-4E06-9A40-8450624F28E7}"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What design and management issues are raised by the existence of concurrency?</a:t>
            </a:r>
          </a:p>
          <a:p>
            <a:r>
              <a:rPr lang="en-US"/>
              <a:t>We can list the following concerns:</a:t>
            </a:r>
          </a:p>
          <a:p>
            <a:r>
              <a:rPr lang="en-US" b="1"/>
              <a:t>1. The OS must be able to keep track of the various processes. </a:t>
            </a:r>
            <a:r>
              <a:rPr lang="en-US"/>
              <a:t>This is done with the use of process control blocks and was described in Chapter 4 .</a:t>
            </a:r>
          </a:p>
          <a:p>
            <a:r>
              <a:rPr lang="en-US" b="1"/>
              <a:t>2. The OS must allocate and de-allocate various resources for each active process.</a:t>
            </a:r>
          </a:p>
          <a:p>
            <a:r>
              <a:rPr lang="en-US"/>
              <a:t>At times, multiple processes want access to the same resource. These resources include</a:t>
            </a:r>
          </a:p>
          <a:p>
            <a:r>
              <a:rPr lang="en-US"/>
              <a:t>• </a:t>
            </a:r>
            <a:r>
              <a:rPr lang="en-US" b="1"/>
              <a:t>Processor time: </a:t>
            </a:r>
            <a:r>
              <a:rPr lang="en-US"/>
              <a:t>This is the scheduling function, discussed in Part Four.</a:t>
            </a:r>
          </a:p>
          <a:p>
            <a:r>
              <a:rPr lang="en-US"/>
              <a:t>• </a:t>
            </a:r>
            <a:r>
              <a:rPr lang="en-US" b="1"/>
              <a:t>Memory</a:t>
            </a:r>
            <a:r>
              <a:rPr lang="en-US"/>
              <a:t>: Most operating systems use a virtual memory scheme. The topic is addressed in Part Three.</a:t>
            </a:r>
          </a:p>
          <a:p>
            <a:r>
              <a:rPr lang="en-US"/>
              <a:t>• </a:t>
            </a:r>
            <a:r>
              <a:rPr lang="en-US" b="1"/>
              <a:t>Files: </a:t>
            </a:r>
            <a:r>
              <a:rPr lang="en-US"/>
              <a:t>Discussed in Chapter 12 .</a:t>
            </a:r>
          </a:p>
          <a:p>
            <a:r>
              <a:rPr lang="en-US"/>
              <a:t>• </a:t>
            </a:r>
            <a:r>
              <a:rPr lang="en-US" b="1"/>
              <a:t>I/O devices: </a:t>
            </a:r>
            <a:r>
              <a:rPr lang="en-US"/>
              <a:t>Discussed in Chapter 11 .</a:t>
            </a:r>
          </a:p>
          <a:p>
            <a:r>
              <a:rPr lang="en-US" b="1"/>
              <a:t>3. The OS must protect the data and physical resources of each process against</a:t>
            </a:r>
          </a:p>
          <a:p>
            <a:r>
              <a:rPr lang="en-US"/>
              <a:t>unintended interference by other processes. This involves techniques that relate to memory, files, and I/O devices. A general treatment of protection is found in Chapter 14 .</a:t>
            </a:r>
          </a:p>
          <a:p>
            <a:r>
              <a:rPr lang="en-US" b="1"/>
              <a:t>4. The functioning of a process, and the output it produces, must be independent </a:t>
            </a:r>
          </a:p>
          <a:p>
            <a:r>
              <a:rPr lang="en-US"/>
              <a:t>of the speed at which its execution is carried out relative to the speed of other</a:t>
            </a:r>
          </a:p>
          <a:p>
            <a:r>
              <a:rPr lang="en-US"/>
              <a:t>concurrent processes. This is the subject of this chapter.</a:t>
            </a:r>
          </a:p>
        </p:txBody>
      </p:sp>
      <p:sp>
        <p:nvSpPr>
          <p:cNvPr id="4" name="Slide Number Placeholder 3"/>
          <p:cNvSpPr>
            <a:spLocks noGrp="1"/>
          </p:cNvSpPr>
          <p:nvPr>
            <p:ph type="sldNum" sz="quarter" idx="5"/>
          </p:nvPr>
        </p:nvSpPr>
        <p:spPr/>
        <p:txBody>
          <a:bodyPr/>
          <a:lstStyle/>
          <a:p>
            <a:pPr>
              <a:defRPr/>
            </a:pPr>
            <a:fld id="{D74BAB9F-F5C2-4FDC-A63E-2DE1BD39DD79}"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p:cNvSpPr>
          <p:nvPr>
            <p:ph type="sldImg"/>
          </p:nvPr>
        </p:nvSpPr>
        <p:spPr bwMode="auto">
          <a:noFill/>
          <a:ln>
            <a:solidFill>
              <a:srgbClr val="000000"/>
            </a:solidFill>
            <a:miter lim="800000"/>
            <a:headEnd/>
            <a:tailEnd/>
          </a:ln>
        </p:spPr>
      </p:sp>
      <p:sp>
        <p:nvSpPr>
          <p:cNvPr id="289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 can classify the ways in which processes interact on the basis of the degree to which they are aware of each other’s existence. Table 5.2 lists three possible degrees of awareness plus the consequences of each:</a:t>
            </a:r>
          </a:p>
          <a:p>
            <a:r>
              <a:rPr lang="en-US" dirty="0"/>
              <a:t>• </a:t>
            </a:r>
            <a:r>
              <a:rPr lang="en-US" b="1" dirty="0"/>
              <a:t>Processes unaware of each other: These are independent processes that are not</a:t>
            </a:r>
          </a:p>
          <a:p>
            <a:r>
              <a:rPr lang="en-US" dirty="0"/>
              <a:t>intended to work together. The best example of this situation is the multiprogramming of multiple independent processes. These can either be batch jobs or interactive sessions or a mixture. Although the processes are not working together, the OS needs to be concerned about </a:t>
            </a:r>
            <a:r>
              <a:rPr lang="en-US" b="1" dirty="0"/>
              <a:t>competition for resources. For </a:t>
            </a:r>
            <a:r>
              <a:rPr lang="en-US" dirty="0"/>
              <a:t>example, two independent applications may both want to access the same disk or file or printer. The OS must regulate these accesses.</a:t>
            </a:r>
          </a:p>
          <a:p>
            <a:r>
              <a:rPr lang="en-US" dirty="0"/>
              <a:t>• </a:t>
            </a:r>
            <a:r>
              <a:rPr lang="en-US" b="1" dirty="0"/>
              <a:t>Processes indirectly aware of each other: These are processes that are not necessarily</a:t>
            </a:r>
          </a:p>
          <a:p>
            <a:r>
              <a:rPr lang="en-US" dirty="0"/>
              <a:t>aware of each other by their respective process IDs but that share access to some object, such as an I/O buffer. Such processes exhibit </a:t>
            </a:r>
            <a:r>
              <a:rPr lang="en-US" b="1" dirty="0"/>
              <a:t>cooperation </a:t>
            </a:r>
            <a:r>
              <a:rPr lang="en-US" dirty="0"/>
              <a:t>in sharing the common object.</a:t>
            </a:r>
          </a:p>
          <a:p>
            <a:r>
              <a:rPr lang="en-US" dirty="0"/>
              <a:t>• </a:t>
            </a:r>
            <a:r>
              <a:rPr lang="en-US" b="1" dirty="0"/>
              <a:t>Processes directly aware of each other: These are processes that are able to</a:t>
            </a:r>
          </a:p>
          <a:p>
            <a:r>
              <a:rPr lang="en-US" dirty="0"/>
              <a:t>communicate with each other by process ID and that are designed to work jointly on some activity. Again, such processes exhibit </a:t>
            </a:r>
            <a:r>
              <a:rPr lang="en-US" b="1" dirty="0"/>
              <a:t>cooperation . </a:t>
            </a:r>
            <a:r>
              <a:rPr lang="en-US" dirty="0"/>
              <a:t>Conditions will not always be as clear-cut as suggested in Table 5.2 . Rather, several processes may exhibit aspects of both competition and cooperation. Nevertheless, it is productive to examine each of the three items in the preceding list separately and determine their implications for the OS.</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85F86DC-D364-450C-A376-217B1B2AC21A}" type="slidenum">
              <a:rPr lang="en-US" sz="1200">
                <a:latin typeface="+mn-lt"/>
                <a:cs typeface="+mn-cs"/>
              </a:rPr>
              <a:pPr algn="r" fontAlgn="auto">
                <a:spcBef>
                  <a:spcPts val="0"/>
                </a:spcBef>
                <a:spcAft>
                  <a:spcPts val="0"/>
                </a:spcAft>
                <a:defRPr/>
              </a:pPr>
              <a:t>8</a:t>
            </a:fld>
            <a:endParaRPr lang="en-US" sz="1200" dirty="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p:cNvSpPr>
          <p:nvPr>
            <p:ph type="sldImg"/>
          </p:nvPr>
        </p:nvSpPr>
        <p:spPr bwMode="auto">
          <a:noFill/>
          <a:ln>
            <a:solidFill>
              <a:srgbClr val="000000"/>
            </a:solidFill>
            <a:miter lim="800000"/>
            <a:headEnd/>
            <a:tailEnd/>
          </a:ln>
        </p:spPr>
      </p:sp>
      <p:sp>
        <p:nvSpPr>
          <p:cNvPr id="291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Concurrent processes come into conflict with each other when they are competing for the use of the same resource. In its pure form, we can describe the situation as follows. Two or more processes need to access a resource during the course of their execution. Each process is unaware of the existence of other processes, and each is to be unaffected by the execution of the other processes. It follows from this that each process should leave the state of any resource that it uses unaffected. Examples of resources include I/O devices, memory, processor time, and the clock.</a:t>
            </a:r>
          </a:p>
          <a:p>
            <a:endParaRPr lang="en-US" dirty="0"/>
          </a:p>
          <a:p>
            <a:r>
              <a:rPr lang="en-US" dirty="0"/>
              <a:t>There is no exchange of information between the competing processes. However, the execution of one process may affect the behavior of competing processes. In particular, if two processes both wish access to a single resource, then one process will be allocated that resource by the OS, and the other will have to wait. Therefore, the process that is denied access will be slowed down. In an extreme case, the blocked process may never get access to the resource and hence will never terminate successfully.</a:t>
            </a:r>
          </a:p>
          <a:p>
            <a:endParaRPr lang="en-US" dirty="0"/>
          </a:p>
          <a:p>
            <a:r>
              <a:rPr lang="en-US" dirty="0"/>
              <a:t>In the case of competing processes three control problems must be faced. First is the need for </a:t>
            </a:r>
            <a:r>
              <a:rPr lang="en-US" b="1" dirty="0"/>
              <a:t>mutual exclusion . </a:t>
            </a:r>
            <a:r>
              <a:rPr lang="en-US" dirty="0"/>
              <a:t>Suppose two or more processes require access to a single non-sharable resource, such as a printer. During the course of execution, each process will be sending commands to the I/O device, receiving</a:t>
            </a:r>
          </a:p>
          <a:p>
            <a:r>
              <a:rPr lang="en-US" dirty="0"/>
              <a:t>status information, sending data, and/or receiving data. We will refer to such a resource as a </a:t>
            </a:r>
            <a:r>
              <a:rPr lang="en-US" b="1" dirty="0"/>
              <a:t>critical resource , </a:t>
            </a:r>
            <a:r>
              <a:rPr lang="en-US" dirty="0"/>
              <a:t>and the portion of the program that uses it as a </a:t>
            </a:r>
            <a:r>
              <a:rPr lang="en-US" b="1" dirty="0"/>
              <a:t>critical section </a:t>
            </a:r>
            <a:r>
              <a:rPr lang="en-US" dirty="0"/>
              <a:t>of the program. It is important that only one program at a time be allowed in its critical section. We cannot simply rely on the OS to understand and enforce this restriction because the detailed requirements may not be obvious. In the case of the printer, for example, we want any individual process to have control of the printer while it prints an entire file. Otherwise, lines from competing processes will be interleaved.</a:t>
            </a:r>
          </a:p>
          <a:p>
            <a:endParaRPr lang="en-US" dirty="0"/>
          </a:p>
          <a:p>
            <a:r>
              <a:rPr lang="en-US" dirty="0"/>
              <a:t>The enforcement of mutual exclusion creates two additional control problems. One is that of </a:t>
            </a:r>
            <a:r>
              <a:rPr lang="en-US" b="1" dirty="0"/>
              <a:t>deadlock . </a:t>
            </a:r>
            <a:r>
              <a:rPr lang="en-US" dirty="0"/>
              <a:t>For example, consider two processes, P1 and P2, and two resources, R1 and R2. Suppose that each process needs access to both resources to perform part of its function. Then it is possible to have the following situation: the OS assigns R1 to P2, and R2 to P1. Each process is waiting for one of the two resources. Neither will release the resource that it already owns until it has acquired the other resource and performed the function requiring both resources. The two processes are deadlocked.</a:t>
            </a:r>
          </a:p>
          <a:p>
            <a:endParaRPr lang="en-US" dirty="0"/>
          </a:p>
          <a:p>
            <a:r>
              <a:rPr lang="en-US" dirty="0"/>
              <a:t>A final control problem is </a:t>
            </a:r>
            <a:r>
              <a:rPr lang="en-US" b="1" dirty="0"/>
              <a:t>starvation . </a:t>
            </a:r>
            <a:r>
              <a:rPr lang="en-US" dirty="0"/>
              <a:t>Suppose that three processes (P1, P2</a:t>
            </a:r>
            <a:r>
              <a:rPr lang="en-US" b="1" dirty="0"/>
              <a:t>, </a:t>
            </a:r>
            <a:r>
              <a:rPr lang="en-US" dirty="0"/>
              <a:t>P3) each require periodic access to resource R. Consider the situation in which P1 is in possession of the resource, and both P2 and P3 are delayed, waiting for that resource. When P1 exits its critical section, either P2 or P3 should be allowed access to R. Assume that the OS grants access to P3 and that P1 again requires access before P3 completes its critical section. If the OS grants access to P1 after P3 has finished, and subsequently alternately grants access to P1 and P3, then P2 may indefinitely be denied access to the resource, even though there is no deadlock situation. </a:t>
            </a:r>
          </a:p>
        </p:txBody>
      </p:sp>
      <p:sp>
        <p:nvSpPr>
          <p:cNvPr id="4" name="Slide Number Placeholder 3"/>
          <p:cNvSpPr>
            <a:spLocks noGrp="1"/>
          </p:cNvSpPr>
          <p:nvPr>
            <p:ph type="sldNum" sz="quarter" idx="5"/>
          </p:nvPr>
        </p:nvSpPr>
        <p:spPr/>
        <p:txBody>
          <a:bodyPr/>
          <a:lstStyle/>
          <a:p>
            <a:pPr>
              <a:defRPr/>
            </a:pPr>
            <a:fld id="{6DAE9EDF-9D7F-4C7A-9D13-A03F87EA4DCC}"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Control of competition inevitably involves the OS because it is the OS that allocates resources. In addition, the processes themselves will need to be able to express the requirement for mutual exclusion in some fashion, such as locking a resource prior to its use. Any solution will involve some support from the OS, such as the provision of the locking facility.</a:t>
            </a:r>
          </a:p>
          <a:p>
            <a:endParaRPr lang="en-US" dirty="0"/>
          </a:p>
          <a:p>
            <a:r>
              <a:rPr lang="en-US" dirty="0"/>
              <a:t>Figure 5.1 illustrates the mutual exclusion mechanism in abstract terms. There are </a:t>
            </a:r>
            <a:r>
              <a:rPr lang="en-US" i="1" dirty="0"/>
              <a:t>n processes to be executed concurrently. </a:t>
            </a:r>
            <a:r>
              <a:rPr lang="en-US" dirty="0"/>
              <a:t>Each process includes (1) a critical section that operates on some resource Ra, and (2) additional code preceding and following the critical section that does not involve access to Ra. Because all processes access the same resource Ra, it is desired that only one process at a time be in its critical section. To enforce mutual exclusion, two functions are provided: </a:t>
            </a:r>
            <a:r>
              <a:rPr lang="en-US" dirty="0" err="1"/>
              <a:t>entercritical</a:t>
            </a:r>
            <a:r>
              <a:rPr lang="en-US" dirty="0"/>
              <a:t> and </a:t>
            </a:r>
            <a:r>
              <a:rPr lang="en-US" dirty="0" err="1"/>
              <a:t>exitcritical</a:t>
            </a:r>
            <a:r>
              <a:rPr lang="en-US" dirty="0"/>
              <a:t> . Each function takes as an argument the name of the resource that is the subject of competition. Any process that attempts to enter its critical section while another process is in its critical section, for the same resource, is made to wait.</a:t>
            </a:r>
          </a:p>
          <a:p>
            <a:endParaRPr lang="en-US" dirty="0"/>
          </a:p>
          <a:p>
            <a:r>
              <a:rPr lang="en-US" dirty="0"/>
              <a:t>It remains to examine specific mechanisms for providing the functions </a:t>
            </a:r>
            <a:r>
              <a:rPr lang="en-US" dirty="0" err="1"/>
              <a:t>entercritical</a:t>
            </a:r>
            <a:r>
              <a:rPr lang="en-US" dirty="0"/>
              <a:t> and </a:t>
            </a:r>
            <a:r>
              <a:rPr lang="en-US" dirty="0" err="1"/>
              <a:t>exitcritical</a:t>
            </a:r>
            <a:r>
              <a:rPr lang="en-US" dirty="0"/>
              <a:t> . For the moment, we defer this issue while we consider the other cases of process interaction.</a:t>
            </a:r>
          </a:p>
        </p:txBody>
      </p:sp>
      <p:sp>
        <p:nvSpPr>
          <p:cNvPr id="4" name="Slide Number Placeholder 3"/>
          <p:cNvSpPr>
            <a:spLocks noGrp="1"/>
          </p:cNvSpPr>
          <p:nvPr>
            <p:ph type="sldNum" sz="quarter" idx="5"/>
          </p:nvPr>
        </p:nvSpPr>
        <p:spPr/>
        <p:txBody>
          <a:bodyPr/>
          <a:lstStyle/>
          <a:p>
            <a:pPr>
              <a:defRPr/>
            </a:pPr>
            <a:fld id="{69955CE5-2360-437A-A7F9-0FF0F00F00DF}" type="slidenum">
              <a:rPr lang="en-US" smtClean="0"/>
              <a:pPr>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C574B7-A2E0-4D5B-83FC-4DA0D2C2A20F}"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896BEF-DC34-4F9A-8D62-151C4ACCEB55}"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8F2BF-4A6D-4D3E-8CCF-340F25624C66}"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1CCBCD-A556-451B-8707-3B2E1C98A17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25181E-EA57-4C0A-978C-34B3035D4EAC}"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91A80D-7C1E-425F-8390-6C528D35E33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4" name="Rectangle 11"/>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8"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9"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fld id="{104EBACD-AABC-4CE2-9AB4-EAD17A591AE2}" type="datetimeFigureOut">
              <a:rPr lang="en-US"/>
              <a:pPr>
                <a:defRPr/>
              </a:pPr>
              <a:t>12/11/2020</a:t>
            </a:fld>
            <a:endParaRPr lang="en-US" dirty="0"/>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088D963D-3CD6-4815-AA12-3A2B230F8C64}" type="slidenum">
              <a:rPr lang="en-US"/>
              <a:pPr>
                <a:defRPr/>
              </a:pPr>
              <a:t>‹#›</a:t>
            </a:fld>
            <a:endParaRPr lang="en-US" dirty="0"/>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6"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6E7531BD-F784-4718-8DEB-C16B4F1CD956}" type="datetimeFigureOut">
              <a:rPr lang="en-US"/>
              <a:pPr>
                <a:defRPr/>
              </a:pPr>
              <a:t>12/11/2020</a:t>
            </a:fld>
            <a:endParaRPr/>
          </a:p>
        </p:txBody>
      </p:sp>
      <p:sp>
        <p:nvSpPr>
          <p:cNvPr id="9" name="Footer Placeholder 4"/>
          <p:cNvSpPr>
            <a:spLocks noGrp="1"/>
          </p:cNvSpPr>
          <p:nvPr>
            <p:ph type="ftr" sz="quarter" idx="11"/>
          </p:nvPr>
        </p:nvSpPr>
        <p:spPr/>
        <p:txBody>
          <a:bodyPr/>
          <a:lstStyle>
            <a:lvl1pPr>
              <a:defRPr/>
            </a:lvl1pPr>
          </a:lstStyle>
          <a:p>
            <a:pPr>
              <a:defRPr/>
            </a:pPr>
            <a:endParaRPr/>
          </a:p>
        </p:txBody>
      </p:sp>
      <p:sp>
        <p:nvSpPr>
          <p:cNvPr id="10" name="Slide Number Placeholder 5"/>
          <p:cNvSpPr>
            <a:spLocks noGrp="1"/>
          </p:cNvSpPr>
          <p:nvPr>
            <p:ph type="sldNum" sz="quarter" idx="12"/>
          </p:nvPr>
        </p:nvSpPr>
        <p:spPr/>
        <p:txBody>
          <a:bodyPr/>
          <a:lstStyle>
            <a:lvl1pPr>
              <a:defRPr/>
            </a:lvl1pPr>
          </a:lstStyle>
          <a:p>
            <a:pPr>
              <a:defRPr/>
            </a:pPr>
            <a:fld id="{1B8BC147-A0B2-44B8-8207-0E0FB508978C}" type="slidenum">
              <a:rPr/>
              <a:pPr>
                <a:defRPr/>
              </a:pPr>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9"/>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6"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F033AC91-9EA7-4D3A-A65F-66FEF2E62D01}" type="datetimeFigureOut">
              <a:rPr lang="en-US"/>
              <a:pPr>
                <a:defRPr/>
              </a:pPr>
              <a:t>12/11/2020</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8DA1403B-FFBE-471B-BC70-B454D1FF9702}"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EC4870C6-05CF-40FE-A185-4DA45172D7E4}" type="datetimeFigureOut">
              <a:rPr lang="en-US"/>
              <a:pPr>
                <a:defRPr/>
              </a:pPr>
              <a:t>12/11/2020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33D36C-9264-4AF1-A31A-93E7CC4DE399}"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8AC9161A-1EE2-4BF8-9762-273CA9E77F4E}" type="datetimeFigureOut">
              <a:rPr lang="en-US"/>
              <a:pPr>
                <a:defRPr/>
              </a:pPr>
              <a:t>12/11/2020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932CCCB3-9906-432B-AF2B-E80B800DA4B3}"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fld id="{5ED1AA5D-1A3F-4629-983B-A712889BB21B}" type="datetimeFigureOut">
              <a:rPr lang="en-US"/>
              <a:pPr>
                <a:defRPr/>
              </a:pPr>
              <a:t>12/11/2020</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B7233BF-4060-4CD7-9CC3-01F9C64957E7}"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fld id="{3EAFF113-77FC-44B7-B3AD-BCB4BD2D06DB}" type="datetimeFigureOut">
              <a:rPr lang="en-US"/>
              <a:pPr>
                <a:defRPr/>
              </a:pPr>
              <a:t>12/11/2020</a:t>
            </a:fld>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003A92FF-B852-4C7E-B6D1-7B84842B8DE0}"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fld id="{785A86C9-EFD5-429C-B7F2-8D8A40CFB986}" type="datetimeFigureOut">
              <a:rPr lang="en-US"/>
              <a:pPr>
                <a:defRPr/>
              </a:pPr>
              <a:t>12/11/2020</a:t>
            </a:fld>
            <a:endParaRPr lang="en-US" dirty="0"/>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D52A94E3-CB53-4971-B748-C4C4FDB4805F}"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B82CA0-9645-41F6-8C16-5E4B45E40A3D}"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982C74-56B8-4BC7-80A5-AF861DE1C46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A7890E11-8CD0-44F2-B760-0A1A072CBB21}" type="datetimeFigureOut">
              <a:rPr lang="en-US"/>
              <a:pPr>
                <a:defRPr/>
              </a:pPr>
              <a:t>12/11/2020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A2D7EE-C80D-4470-9CC7-BCC120E7C273}"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2" name="Rectangle 6"/>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5"/>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Date Placeholder 1"/>
          <p:cNvSpPr>
            <a:spLocks noGrp="1"/>
          </p:cNvSpPr>
          <p:nvPr>
            <p:ph type="dt" sz="half" idx="10"/>
          </p:nvPr>
        </p:nvSpPr>
        <p:spPr/>
        <p:txBody>
          <a:bodyPr/>
          <a:lstStyle>
            <a:lvl1pPr>
              <a:defRPr/>
            </a:lvl1pPr>
          </a:lstStyle>
          <a:p>
            <a:pPr>
              <a:defRPr/>
            </a:pPr>
            <a:fld id="{0EC20C95-D325-42C5-B4A5-3EF279EE942D}" type="datetimeFigureOut">
              <a:rPr lang="en-US"/>
              <a:pPr>
                <a:defRPr/>
              </a:pPr>
              <a:t>12/11/2020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9F92030F-2C59-4620-B44F-E0B9D25C0090}"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9"/>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EDB6F38F-3A33-4482-84C3-D87AEB36A009}" type="datetimeFigureOut">
              <a:rPr lang="en-US"/>
              <a:pPr>
                <a:defRPr/>
              </a:pPr>
              <a:t>12/11/2020</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CF025B71-02E4-48B5-8212-E6B937F5FD75}"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5" name="Rectangle 9"/>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2FA3532F-8DC4-45AC-A5FA-D6C236CD1C94}" type="datetimeFigureOut">
              <a:rPr lang="en-US"/>
              <a:pPr>
                <a:defRPr/>
              </a:pPr>
              <a:t>12/11/2020</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774A3E30-3E45-4164-9B6D-DD885615F0B4}"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637D204C-F1EF-4587-B318-9A5E17DD26C5}"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0DB33F-A240-4AF4-A067-8EE173A56970}"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4" name="Rectangle 10"/>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8"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9"/>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7C13266B-1369-4C05-B587-6B4F76BB4E93}" type="datetimeFigureOut">
              <a:rPr lang="en-US"/>
              <a:pPr>
                <a:defRPr/>
              </a:pPr>
              <a:t>12/11/2020</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58D3ACD-DC08-42EA-9280-84B127C9814F}"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323975"/>
          </a:xfrm>
        </p:spPr>
        <p:txBody>
          <a:bodyPr/>
          <a:lstStyle/>
          <a:p>
            <a:r>
              <a:rPr lang="en-US"/>
              <a:t>Click to edit Master title style</a:t>
            </a:r>
          </a:p>
        </p:txBody>
      </p:sp>
      <p:sp>
        <p:nvSpPr>
          <p:cNvPr id="3" name="Content Placeholder 2"/>
          <p:cNvSpPr>
            <a:spLocks noGrp="1"/>
          </p:cNvSpPr>
          <p:nvPr>
            <p:ph idx="1"/>
          </p:nvPr>
        </p:nvSpPr>
        <p:spPr>
          <a:xfrm>
            <a:off x="2286000" y="2286000"/>
            <a:ext cx="61976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B21B49-205B-4160-96DA-F55840C1D3D4}"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6B191-B904-4004-9479-99ECA4D6459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28562B-725F-4BCC-81D5-DC7F45C6F8A0}" type="datetimeFigureOut">
              <a:rPr lang="en-US"/>
              <a:pPr>
                <a:defRPr/>
              </a:pPr>
              <a:t>12/11/2020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D58AB2-5997-440B-ABBA-ACE98C178DC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5231070-AEFE-4A2C-B6CD-808AE701251D}"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20891E-3F73-451A-8A5D-B151339C506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F04780-55E6-4505-B1E2-1ED5D6EEBF9F}" type="datetimeFigureOut">
              <a:rPr lang="en-US"/>
              <a:pPr>
                <a:defRPr/>
              </a:pPr>
              <a:t>12/11/2020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9E535C-FB62-40BE-A2B5-4B8A4039FD2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07584E-53AC-4893-AD1B-D4D24E43F1FB}" type="datetimeFigureOut">
              <a:rPr lang="en-US"/>
              <a:pPr>
                <a:defRPr/>
              </a:pPr>
              <a:t>12/11/2020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8A0068-B49D-4D64-8298-E0E3B535209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9DC7F6A-4655-494F-BA7B-C15C35CAB948}" type="datetimeFigureOut">
              <a:rPr lang="en-US"/>
              <a:pPr>
                <a:defRPr/>
              </a:pPr>
              <a:t>12/11/2020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0618BB-FA8B-4B15-8F0C-1132021EF52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E5850A-CC8A-495B-820D-AAA0B1FD48C4}" type="datetimeFigureOut">
              <a:rPr lang="en-US"/>
              <a:pPr>
                <a:defRPr/>
              </a:pPr>
              <a:t>12/11/2020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353E8-532C-4A98-887D-A6B9716AA902}"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291DD9-2336-4F2D-A726-88337F40CB63}" type="datetimeFigureOut">
              <a:rPr lang="en-US"/>
              <a:pPr>
                <a:defRPr/>
              </a:pPr>
              <a:t>12/11/2020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932A51-D45F-430E-8C3C-33E3079766B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25FC8F-5CAE-4ABF-8C95-0B29F167FCF6}" type="datetimeFigureOut">
              <a:rPr lang="en-US"/>
              <a:pPr>
                <a:defRPr/>
              </a:pPr>
              <a:t>12/11/2020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585D8D-DD8B-44AB-9F9D-3CA6AD07419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4A57C4-4F60-4A16-B03C-586585A35282}" type="datetimeFigureOut">
              <a:rPr lang="en-US"/>
              <a:pPr>
                <a:defRPr/>
              </a:pPr>
              <a:t>12/11/2020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493B2B-6B6C-4A41-AF35-95C998A811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pic>
        <p:nvPicPr>
          <p:cNvPr id="13314" name="Picture 10" descr="RunningTop-R.jpg"/>
          <p:cNvPicPr>
            <a:picLocks noChangeAspect="1"/>
          </p:cNvPicPr>
          <p:nvPr/>
        </p:nvPicPr>
        <p:blipFill>
          <a:blip r:embed="rId19"/>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13316"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cs typeface="+mn-cs"/>
              </a:defRPr>
            </a:lvl1pPr>
          </a:lstStyle>
          <a:p>
            <a:pPr>
              <a:defRPr/>
            </a:pPr>
            <a:fld id="{C65057A9-E420-4573-883D-337648DECE5D}" type="datetimeFigureOut">
              <a:rPr lang="en-US"/>
              <a:pPr>
                <a:defRPr/>
              </a:pPr>
              <a:t>12/11/2020</a:t>
            </a:fld>
            <a:endParaRPr lang="en-US" dirty="0"/>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cs typeface="+mn-cs"/>
              </a:defRPr>
            </a:lvl1pPr>
          </a:lstStyle>
          <a:p>
            <a:pPr>
              <a:defRPr/>
            </a:pPr>
            <a:fld id="{476B98ED-3983-4591-BDCF-BA6E7358F272}" type="slidenum">
              <a:rPr lang="en-US"/>
              <a:pPr>
                <a:defRPr/>
              </a:pPr>
              <a:t>‹#›</a:t>
            </a:fld>
            <a:endParaRPr lang="en-US" dirty="0"/>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68" r:id="rId4"/>
    <p:sldLayoutId id="2147483772" r:id="rId5"/>
    <p:sldLayoutId id="2147483767" r:id="rId6"/>
    <p:sldLayoutId id="2147483766" r:id="rId7"/>
    <p:sldLayoutId id="2147483765" r:id="rId8"/>
    <p:sldLayoutId id="2147483764" r:id="rId9"/>
    <p:sldLayoutId id="2147483773" r:id="rId10"/>
    <p:sldLayoutId id="2147483774" r:id="rId11"/>
    <p:sldLayoutId id="2147483775" r:id="rId12"/>
    <p:sldLayoutId id="2147483763" r:id="rId13"/>
    <p:sldLayoutId id="2147483776" r:id="rId14"/>
    <p:sldLayoutId id="2147483762" r:id="rId15"/>
    <p:sldLayoutId id="2147483761" r:id="rId16"/>
  </p:sldLayoutIdLst>
  <p:transition/>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mj-ea"/>
          <a:cs typeface="+mj-cs"/>
        </a:defRPr>
      </a:lvl1pPr>
      <a:lvl2pPr algn="r" rtl="0" eaLnBrk="0" fontAlgn="base" hangingPunct="0">
        <a:lnSpc>
          <a:spcPts val="5400"/>
        </a:lnSpc>
        <a:spcBef>
          <a:spcPct val="0"/>
        </a:spcBef>
        <a:spcAft>
          <a:spcPct val="0"/>
        </a:spcAft>
        <a:defRPr sz="5200">
          <a:solidFill>
            <a:schemeClr val="bg1"/>
          </a:solidFill>
          <a:latin typeface="Calisto MT" pitchFamily="18" charset="0"/>
        </a:defRPr>
      </a:lvl2pPr>
      <a:lvl3pPr algn="r" rtl="0" eaLnBrk="0" fontAlgn="base" hangingPunct="0">
        <a:lnSpc>
          <a:spcPts val="5400"/>
        </a:lnSpc>
        <a:spcBef>
          <a:spcPct val="0"/>
        </a:spcBef>
        <a:spcAft>
          <a:spcPct val="0"/>
        </a:spcAft>
        <a:defRPr sz="5200">
          <a:solidFill>
            <a:schemeClr val="bg1"/>
          </a:solidFill>
          <a:latin typeface="Calisto MT" pitchFamily="18" charset="0"/>
        </a:defRPr>
      </a:lvl3pPr>
      <a:lvl4pPr algn="r" rtl="0" eaLnBrk="0" fontAlgn="base" hangingPunct="0">
        <a:lnSpc>
          <a:spcPts val="5400"/>
        </a:lnSpc>
        <a:spcBef>
          <a:spcPct val="0"/>
        </a:spcBef>
        <a:spcAft>
          <a:spcPct val="0"/>
        </a:spcAft>
        <a:defRPr sz="5200">
          <a:solidFill>
            <a:schemeClr val="bg1"/>
          </a:solidFill>
          <a:latin typeface="Calisto MT" pitchFamily="18" charset="0"/>
        </a:defRPr>
      </a:lvl4pPr>
      <a:lvl5pPr algn="r" rtl="0" eaLnBrk="0" fontAlgn="base" hangingPunct="0">
        <a:lnSpc>
          <a:spcPts val="5400"/>
        </a:lnSpc>
        <a:spcBef>
          <a:spcPct val="0"/>
        </a:spcBef>
        <a:spcAft>
          <a:spcPct val="0"/>
        </a:spcAft>
        <a:defRPr sz="5200">
          <a:solidFill>
            <a:schemeClr val="bg1"/>
          </a:solidFill>
          <a:latin typeface="Calisto MT" pitchFamily="18" charset="0"/>
        </a:defRPr>
      </a:lvl5pPr>
      <a:lvl6pPr marL="457200" algn="r" rtl="0" fontAlgn="base">
        <a:lnSpc>
          <a:spcPts val="5400"/>
        </a:lnSpc>
        <a:spcBef>
          <a:spcPct val="0"/>
        </a:spcBef>
        <a:spcAft>
          <a:spcPct val="0"/>
        </a:spcAft>
        <a:defRPr sz="5200">
          <a:solidFill>
            <a:schemeClr val="bg1"/>
          </a:solidFill>
          <a:latin typeface="Calisto MT" pitchFamily="18" charset="0"/>
        </a:defRPr>
      </a:lvl6pPr>
      <a:lvl7pPr marL="914400" algn="r" rtl="0" fontAlgn="base">
        <a:lnSpc>
          <a:spcPts val="5400"/>
        </a:lnSpc>
        <a:spcBef>
          <a:spcPct val="0"/>
        </a:spcBef>
        <a:spcAft>
          <a:spcPct val="0"/>
        </a:spcAft>
        <a:defRPr sz="5200">
          <a:solidFill>
            <a:schemeClr val="bg1"/>
          </a:solidFill>
          <a:latin typeface="Calisto MT" pitchFamily="18" charset="0"/>
        </a:defRPr>
      </a:lvl7pPr>
      <a:lvl8pPr marL="1371600" algn="r" rtl="0" fontAlgn="base">
        <a:lnSpc>
          <a:spcPts val="5400"/>
        </a:lnSpc>
        <a:spcBef>
          <a:spcPct val="0"/>
        </a:spcBef>
        <a:spcAft>
          <a:spcPct val="0"/>
        </a:spcAft>
        <a:defRPr sz="5200">
          <a:solidFill>
            <a:schemeClr val="bg1"/>
          </a:solidFill>
          <a:latin typeface="Calisto MT" pitchFamily="18" charset="0"/>
        </a:defRPr>
      </a:lvl8pPr>
      <a:lvl9pPr marL="1828800" algn="r" rtl="0" fontAlgn="base">
        <a:lnSpc>
          <a:spcPts val="5400"/>
        </a:lnSpc>
        <a:spcBef>
          <a:spcPct val="0"/>
        </a:spcBef>
        <a:spcAft>
          <a:spcPct val="0"/>
        </a:spcAft>
        <a:defRPr sz="5200">
          <a:solidFill>
            <a:schemeClr val="bg1"/>
          </a:solidFill>
          <a:latin typeface="Calisto MT" pitchFamily="18" charset="0"/>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mn-ea"/>
          <a:cs typeface="+mn-cs"/>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wmf"/><Relationship Id="rId2" Type="http://schemas.openxmlformats.org/officeDocument/2006/relationships/slideLayout" Target="../slideLayouts/slideLayout21.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image" Target="../media/image28.png"/><Relationship Id="rId4" Type="http://schemas.openxmlformats.org/officeDocument/2006/relationships/package" Target="../embeddings/Microsoft_Word_Document2.docx"/></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1.jpe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39.wmf"/><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11.png"/><Relationship Id="rId4" Type="http://schemas.openxmlformats.org/officeDocument/2006/relationships/package" Target="../embeddings/Microsoft_Word_Document.docx"/></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1.xml"/><Relationship Id="rId5" Type="http://schemas.openxmlformats.org/officeDocument/2006/relationships/image" Target="../media/image43.wmf"/><Relationship Id="rId4" Type="http://schemas.openxmlformats.org/officeDocument/2006/relationships/image" Target="../media/image40.wmf"/></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image" Target="../media/image25.wmf"/><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1.xml"/><Relationship Id="rId1" Type="http://schemas.openxmlformats.org/officeDocument/2006/relationships/vmlDrawing" Target="../drawings/vmlDrawing4.vml"/><Relationship Id="rId5" Type="http://schemas.openxmlformats.org/officeDocument/2006/relationships/image" Target="../media/image47.png"/><Relationship Id="rId4" Type="http://schemas.openxmlformats.org/officeDocument/2006/relationships/package" Target="../embeddings/Microsoft_Word_Document3.docx"/></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51.wmf"/></Relationships>
</file>

<file path=ppt/slides/_rels/slide5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57.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3098800" y="3575050"/>
            <a:ext cx="5395913" cy="1341438"/>
          </a:xfrm>
        </p:spPr>
        <p:txBody>
          <a:bodyPr wrap="square" numCol="1" compatLnSpc="1">
            <a:prstTxWarp prst="textNoShape">
              <a:avLst/>
            </a:prstTxWarp>
          </a:bodyPr>
          <a:lstStyle/>
          <a:p>
            <a:pPr eaLnBrk="1" hangingPunct="1"/>
            <a:r>
              <a:rPr lang="en-US"/>
              <a:t>Chapter 5</a:t>
            </a:r>
            <a:br>
              <a:rPr lang="en-US"/>
            </a:br>
            <a:r>
              <a:rPr lang="en-US"/>
              <a:t>Concurrency: Mutual Exclusion and Synchronization</a:t>
            </a:r>
          </a:p>
        </p:txBody>
      </p:sp>
      <p:sp>
        <p:nvSpPr>
          <p:cNvPr id="3" name="Subtitle 2"/>
          <p:cNvSpPr>
            <a:spLocks noGrp="1"/>
          </p:cNvSpPr>
          <p:nvPr>
            <p:ph type="body" idx="1"/>
          </p:nvPr>
        </p:nvSpPr>
        <p:spPr>
          <a:xfrm>
            <a:off x="457200" y="1905000"/>
            <a:ext cx="2133600" cy="4191000"/>
          </a:xfrm>
        </p:spPr>
        <p:txBody>
          <a:bodyPr rtlCol="0"/>
          <a:lstStyle/>
          <a:p>
            <a:pPr algn="ctr" eaLnBrk="1" fontAlgn="auto" hangingPunct="1">
              <a:spcBef>
                <a:spcPct val="20000"/>
              </a:spcBef>
              <a:spcAft>
                <a:spcPts val="0"/>
              </a:spcAft>
              <a:buClrTx/>
              <a:buSzTx/>
              <a:defRPr/>
            </a:pPr>
            <a:r>
              <a:rPr lang="en-US" sz="3200" i="1" dirty="0">
                <a:solidFill>
                  <a:schemeClr val="bg2">
                    <a:lumMod val="25000"/>
                  </a:schemeClr>
                </a:solidFill>
              </a:rPr>
              <a:t>Operating Systems:</a:t>
            </a:r>
            <a:br>
              <a:rPr lang="en-US" sz="3200" i="1" dirty="0">
                <a:solidFill>
                  <a:schemeClr val="bg2">
                    <a:lumMod val="25000"/>
                  </a:schemeClr>
                </a:solidFill>
              </a:rPr>
            </a:br>
            <a:r>
              <a:rPr lang="en-US" sz="3200" i="1" dirty="0">
                <a:solidFill>
                  <a:schemeClr val="bg2">
                    <a:lumMod val="25000"/>
                  </a:schemeClr>
                </a:solidFill>
              </a:rPr>
              <a:t>Internals and Design Principles</a:t>
            </a:r>
          </a:p>
        </p:txBody>
      </p:sp>
      <p:sp>
        <p:nvSpPr>
          <p:cNvPr id="7" name="Rectangle 6"/>
          <p:cNvSpPr/>
          <p:nvPr/>
        </p:nvSpPr>
        <p:spPr>
          <a:xfrm>
            <a:off x="5029200" y="5029200"/>
            <a:ext cx="3581400" cy="684213"/>
          </a:xfrm>
          <a:prstGeom prst="rect">
            <a:avLst/>
          </a:prstGeom>
        </p:spPr>
        <p:txBody>
          <a:bodyPr>
            <a:spAutoFit/>
          </a:bodyPr>
          <a:lstStyle/>
          <a:p>
            <a:pPr algn="r">
              <a:spcBef>
                <a:spcPts val="300"/>
              </a:spcBef>
              <a:buClr>
                <a:schemeClr val="accent1"/>
              </a:buClr>
              <a:buSzPct val="75000"/>
              <a:defRPr/>
            </a:pPr>
            <a:r>
              <a:rPr lang="en-US" dirty="0">
                <a:solidFill>
                  <a:schemeClr val="tx1">
                    <a:lumMod val="50000"/>
                    <a:lumOff val="50000"/>
                  </a:schemeClr>
                </a:solidFill>
                <a:latin typeface="+mn-lt"/>
                <a:cs typeface="+mn-cs"/>
              </a:rPr>
              <a:t>Seventh Edition</a:t>
            </a:r>
          </a:p>
          <a:p>
            <a:pPr algn="r">
              <a:spcBef>
                <a:spcPts val="300"/>
              </a:spcBef>
              <a:buClr>
                <a:schemeClr val="accent1"/>
              </a:buClr>
              <a:buSzPct val="75000"/>
              <a:defRPr/>
            </a:pPr>
            <a:r>
              <a:rPr lang="en-US" dirty="0">
                <a:solidFill>
                  <a:schemeClr val="tx1">
                    <a:lumMod val="50000"/>
                    <a:lumOff val="50000"/>
                  </a:schemeClr>
                </a:solidFill>
                <a:latin typeface="+mn-lt"/>
                <a:cs typeface="+mn-cs"/>
              </a:rPr>
              <a:t>By William Stallings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p:cNvSpPr>
          <p:nvPr>
            <p:ph type="title"/>
          </p:nvPr>
        </p:nvSpPr>
        <p:spPr bwMode="auto">
          <a:xfrm>
            <a:off x="658813" y="455613"/>
            <a:ext cx="8027987" cy="1323975"/>
          </a:xfrm>
        </p:spPr>
        <p:txBody>
          <a:bodyPr wrap="square" numCol="1" compatLnSpc="1">
            <a:prstTxWarp prst="textNoShape">
              <a:avLst/>
            </a:prstTxWarp>
          </a:bodyPr>
          <a:lstStyle/>
          <a:p>
            <a:pPr eaLnBrk="1" hangingPunct="1"/>
            <a:r>
              <a:rPr lang="en-US">
                <a:solidFill>
                  <a:schemeClr val="tx1"/>
                </a:solidFill>
                <a:effectLst/>
              </a:rPr>
              <a:t>Need for Mutual Exclusion</a:t>
            </a:r>
          </a:p>
        </p:txBody>
      </p:sp>
      <p:sp>
        <p:nvSpPr>
          <p:cNvPr id="292866" name="Rectangle 3"/>
          <p:cNvSpPr>
            <a:spLocks noGrp="1"/>
          </p:cNvSpPr>
          <p:nvPr>
            <p:ph type="body" idx="1"/>
          </p:nvPr>
        </p:nvSpPr>
        <p:spPr>
          <a:xfrm>
            <a:off x="609600" y="2286000"/>
            <a:ext cx="7874000" cy="3840163"/>
          </a:xfrm>
        </p:spPr>
        <p:txBody>
          <a:bodyPr/>
          <a:lstStyle/>
          <a:p>
            <a:pPr eaLnBrk="1" hangingPunct="1"/>
            <a:r>
              <a:rPr lang="en-US" sz="2800"/>
              <a:t>If there is no controlled access to shared data, processes or threads may get an inconsistent view of this data</a:t>
            </a:r>
          </a:p>
          <a:p>
            <a:pPr eaLnBrk="1" hangingPunct="1"/>
            <a:r>
              <a:rPr lang="en-US" sz="2800"/>
              <a:t>The result of concurrent execution will depend on the order in which instructions are interleaved.</a:t>
            </a:r>
          </a:p>
          <a:p>
            <a:pPr eaLnBrk="1" hangingPunct="1"/>
            <a:r>
              <a:rPr lang="en-US" sz="2800"/>
              <a:t>Errors are timing dependent and usually not reproducible.</a:t>
            </a:r>
          </a:p>
          <a:p>
            <a:pPr eaLnBrk="1" hangingPunct="1"/>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ChangeArrowheads="1"/>
          </p:cNvSpPr>
          <p:nvPr/>
        </p:nvSpPr>
        <p:spPr bwMode="auto">
          <a:xfrm>
            <a:off x="533400" y="533400"/>
            <a:ext cx="8037513" cy="1295400"/>
          </a:xfrm>
          <a:prstGeom prst="rect">
            <a:avLst/>
          </a:prstGeom>
          <a:noFill/>
          <a:ln w="9525">
            <a:noFill/>
            <a:miter lim="800000"/>
            <a:headEnd/>
            <a:tailEnd/>
          </a:ln>
        </p:spPr>
        <p:txBody>
          <a:bodyPr lIns="92075" tIns="46038" rIns="92075" bIns="46038" anchor="ctr"/>
          <a:lstStyle/>
          <a:p>
            <a:pPr algn="ctr">
              <a:lnSpc>
                <a:spcPts val="5400"/>
              </a:lnSpc>
            </a:pPr>
            <a:r>
              <a:rPr lang="en-US" sz="5200">
                <a:latin typeface="Calisto MT" pitchFamily="18" charset="0"/>
              </a:rPr>
              <a:t>A Simple Example</a:t>
            </a:r>
          </a:p>
        </p:txBody>
      </p:sp>
      <p:sp>
        <p:nvSpPr>
          <p:cNvPr id="293890" name="Rectangle 3"/>
          <p:cNvSpPr>
            <a:spLocks noChangeArrowheads="1"/>
          </p:cNvSpPr>
          <p:nvPr/>
        </p:nvSpPr>
        <p:spPr bwMode="auto">
          <a:xfrm>
            <a:off x="381000" y="2286000"/>
            <a:ext cx="5867400" cy="3962400"/>
          </a:xfrm>
          <a:prstGeom prst="rect">
            <a:avLst/>
          </a:prstGeom>
          <a:noFill/>
          <a:ln w="9525">
            <a:noFill/>
            <a:miter lim="800000"/>
            <a:headEnd/>
            <a:tailEnd/>
          </a:ln>
        </p:spPr>
        <p:txBody>
          <a:bodyPr lIns="92075" tIns="46038" rIns="92075" bIns="46038"/>
          <a:lstStyle/>
          <a:p>
            <a:pPr marL="282575" indent="-282575">
              <a:lnSpc>
                <a:spcPct val="80000"/>
              </a:lnSpc>
              <a:spcBef>
                <a:spcPts val="1800"/>
              </a:spcBef>
              <a:buClr>
                <a:schemeClr val="accent1"/>
              </a:buClr>
              <a:buSzPct val="75000"/>
              <a:buFont typeface="Wingdings" pitchFamily="2" charset="2"/>
              <a:buChar char="n"/>
            </a:pPr>
            <a:r>
              <a:rPr lang="en-US" sz="2800">
                <a:solidFill>
                  <a:srgbClr val="262626"/>
                </a:solidFill>
                <a:latin typeface="Calisto MT" pitchFamily="18" charset="0"/>
              </a:rPr>
              <a:t>Assume P1 and P2 are executing  this code and share the variable </a:t>
            </a:r>
            <a:r>
              <a:rPr lang="en-US" sz="2800" b="1">
                <a:solidFill>
                  <a:srgbClr val="262626"/>
                </a:solidFill>
                <a:latin typeface="Courier New" pitchFamily="49" charset="0"/>
                <a:cs typeface="Courier New" pitchFamily="49" charset="0"/>
              </a:rPr>
              <a:t>a</a:t>
            </a:r>
          </a:p>
          <a:p>
            <a:pPr marL="282575" indent="-282575">
              <a:lnSpc>
                <a:spcPct val="80000"/>
              </a:lnSpc>
              <a:spcBef>
                <a:spcPts val="1800"/>
              </a:spcBef>
              <a:buClr>
                <a:schemeClr val="accent1"/>
              </a:buClr>
              <a:buSzPct val="75000"/>
              <a:buFont typeface="Wingdings" pitchFamily="2" charset="2"/>
              <a:buChar char="n"/>
            </a:pPr>
            <a:r>
              <a:rPr lang="en-US" sz="2800">
                <a:solidFill>
                  <a:srgbClr val="262626"/>
                </a:solidFill>
                <a:latin typeface="Calisto MT" pitchFamily="18" charset="0"/>
              </a:rPr>
              <a:t>Processes can be preempted at any time.</a:t>
            </a:r>
          </a:p>
          <a:p>
            <a:pPr marL="282575" indent="-282575">
              <a:lnSpc>
                <a:spcPct val="80000"/>
              </a:lnSpc>
              <a:spcBef>
                <a:spcPts val="1800"/>
              </a:spcBef>
              <a:buClr>
                <a:schemeClr val="accent1"/>
              </a:buClr>
              <a:buSzPct val="75000"/>
              <a:buFont typeface="Wingdings" pitchFamily="2" charset="2"/>
              <a:buChar char="n"/>
            </a:pPr>
            <a:r>
              <a:rPr lang="en-US" sz="2800">
                <a:solidFill>
                  <a:srgbClr val="262626"/>
                </a:solidFill>
                <a:latin typeface="Calisto MT" pitchFamily="18" charset="0"/>
              </a:rPr>
              <a:t>Assume P1 is preempted after the input statement, and P2 then executes entirely</a:t>
            </a:r>
          </a:p>
          <a:p>
            <a:pPr marL="282575" indent="-282575">
              <a:lnSpc>
                <a:spcPct val="80000"/>
              </a:lnSpc>
              <a:spcBef>
                <a:spcPts val="1800"/>
              </a:spcBef>
              <a:buClr>
                <a:schemeClr val="accent1"/>
              </a:buClr>
              <a:buSzPct val="75000"/>
              <a:buFont typeface="Wingdings" pitchFamily="2" charset="2"/>
              <a:buChar char="n"/>
            </a:pPr>
            <a:r>
              <a:rPr lang="en-US" sz="2800">
                <a:solidFill>
                  <a:srgbClr val="262626"/>
                </a:solidFill>
                <a:latin typeface="Calisto MT" pitchFamily="18" charset="0"/>
              </a:rPr>
              <a:t>The character echoed by P1 will be the one read by P2 !!</a:t>
            </a:r>
          </a:p>
          <a:p>
            <a:pPr marL="282575" indent="-282575">
              <a:spcBef>
                <a:spcPts val="1800"/>
              </a:spcBef>
              <a:buClr>
                <a:schemeClr val="accent1"/>
              </a:buClr>
              <a:buSzPct val="75000"/>
              <a:buFont typeface="Wingdings" pitchFamily="2" charset="2"/>
              <a:buChar char="n"/>
            </a:pPr>
            <a:endParaRPr lang="en-US" sz="2800">
              <a:solidFill>
                <a:srgbClr val="262626"/>
              </a:solidFill>
              <a:latin typeface="Calisto MT" pitchFamily="18" charset="0"/>
            </a:endParaRPr>
          </a:p>
        </p:txBody>
      </p:sp>
      <p:sp>
        <p:nvSpPr>
          <p:cNvPr id="293891" name="Text Box 4"/>
          <p:cNvSpPr txBox="1">
            <a:spLocks noChangeArrowheads="1"/>
          </p:cNvSpPr>
          <p:nvPr/>
        </p:nvSpPr>
        <p:spPr bwMode="auto">
          <a:xfrm>
            <a:off x="6400800" y="2590800"/>
            <a:ext cx="2405063" cy="2225675"/>
          </a:xfrm>
          <a:prstGeom prst="rect">
            <a:avLst/>
          </a:prstGeom>
          <a:noFill/>
          <a:ln w="12700" cap="sq">
            <a:noFill/>
            <a:miter lim="800000"/>
            <a:headEnd type="none" w="sm" len="sm"/>
            <a:tailEnd type="none" w="sm" len="sm"/>
          </a:ln>
        </p:spPr>
        <p:txBody>
          <a:bodyPr>
            <a:spAutoFit/>
          </a:bodyPr>
          <a:lstStyle/>
          <a:p>
            <a:pPr eaLnBrk="0" hangingPunct="0"/>
            <a:r>
              <a:rPr lang="en-US" sz="2000" b="1">
                <a:solidFill>
                  <a:schemeClr val="accent1"/>
                </a:solidFill>
                <a:latin typeface="Courier New" pitchFamily="49" charset="0"/>
              </a:rPr>
              <a:t>static char a;</a:t>
            </a:r>
          </a:p>
          <a:p>
            <a:pPr eaLnBrk="0" hangingPunct="0"/>
            <a:endParaRPr lang="en-US" sz="2000" b="1">
              <a:solidFill>
                <a:schemeClr val="accent1"/>
              </a:solidFill>
              <a:latin typeface="Courier New" pitchFamily="49" charset="0"/>
            </a:endParaRPr>
          </a:p>
          <a:p>
            <a:pPr eaLnBrk="0" hangingPunct="0"/>
            <a:r>
              <a:rPr lang="en-US" sz="2000" b="1">
                <a:solidFill>
                  <a:schemeClr val="accent1"/>
                </a:solidFill>
                <a:latin typeface="Courier New" pitchFamily="49" charset="0"/>
              </a:rPr>
              <a:t>void echo()</a:t>
            </a:r>
          </a:p>
          <a:p>
            <a:pPr eaLnBrk="0" hangingPunct="0"/>
            <a:r>
              <a:rPr lang="en-US" sz="2000" b="1">
                <a:solidFill>
                  <a:schemeClr val="accent1"/>
                </a:solidFill>
                <a:latin typeface="Courier New" pitchFamily="49" charset="0"/>
              </a:rPr>
              <a:t>{</a:t>
            </a:r>
          </a:p>
          <a:p>
            <a:pPr eaLnBrk="0" hangingPunct="0"/>
            <a:r>
              <a:rPr lang="en-US" sz="2000" b="1">
                <a:solidFill>
                  <a:schemeClr val="accent1"/>
                </a:solidFill>
                <a:latin typeface="Courier New" pitchFamily="49" charset="0"/>
              </a:rPr>
              <a:t>   cin &gt;&gt; a;</a:t>
            </a:r>
          </a:p>
          <a:p>
            <a:pPr eaLnBrk="0" hangingPunct="0"/>
            <a:r>
              <a:rPr lang="en-US" sz="2000" b="1">
                <a:solidFill>
                  <a:schemeClr val="accent1"/>
                </a:solidFill>
                <a:latin typeface="Courier New" pitchFamily="49" charset="0"/>
              </a:rPr>
              <a:t>   cout &lt;&lt; a;</a:t>
            </a:r>
          </a:p>
          <a:p>
            <a:pPr eaLnBrk="0" hangingPunct="0"/>
            <a:r>
              <a:rPr lang="en-US" sz="2000" b="1">
                <a:solidFill>
                  <a:schemeClr val="accent1"/>
                </a:solidFill>
                <a:latin typeface="Courier New" pitchFamily="49"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p:cNvSpPr>
          <p:nvPr>
            <p:ph type="title"/>
          </p:nvPr>
        </p:nvSpPr>
        <p:spPr bwMode="auto"/>
        <p:txBody>
          <a:bodyPr wrap="square" numCol="1" compatLnSpc="1">
            <a:prstTxWarp prst="textNoShape">
              <a:avLst/>
            </a:prstTxWarp>
          </a:bodyPr>
          <a:lstStyle/>
          <a:p>
            <a:pPr algn="ctr" eaLnBrk="1" hangingPunct="1"/>
            <a:r>
              <a:rPr lang="en-US">
                <a:solidFill>
                  <a:schemeClr val="tx1"/>
                </a:solidFill>
                <a:effectLst/>
              </a:rPr>
              <a:t>What’s the Problem?</a:t>
            </a:r>
          </a:p>
        </p:txBody>
      </p:sp>
      <p:sp>
        <p:nvSpPr>
          <p:cNvPr id="294914" name="Rectangle 3"/>
          <p:cNvSpPr>
            <a:spLocks noGrp="1"/>
          </p:cNvSpPr>
          <p:nvPr>
            <p:ph type="body" idx="1"/>
          </p:nvPr>
        </p:nvSpPr>
        <p:spPr>
          <a:xfrm>
            <a:off x="533400" y="2286000"/>
            <a:ext cx="7950200" cy="3840163"/>
          </a:xfrm>
        </p:spPr>
        <p:txBody>
          <a:bodyPr/>
          <a:lstStyle/>
          <a:p>
            <a:pPr eaLnBrk="1" hangingPunct="1">
              <a:lnSpc>
                <a:spcPct val="90000"/>
              </a:lnSpc>
            </a:pPr>
            <a:r>
              <a:rPr lang="en-US" sz="2800"/>
              <a:t>This is an example of a </a:t>
            </a:r>
            <a:r>
              <a:rPr lang="en-US" sz="2800" i="1"/>
              <a:t>race condition</a:t>
            </a:r>
          </a:p>
          <a:p>
            <a:pPr eaLnBrk="1" hangingPunct="1">
              <a:lnSpc>
                <a:spcPct val="90000"/>
              </a:lnSpc>
            </a:pPr>
            <a:r>
              <a:rPr lang="en-US" sz="2800"/>
              <a:t>Individual processes (threads) execute sequentially in isolation, but concurrency causes them to interact.  </a:t>
            </a:r>
          </a:p>
          <a:p>
            <a:pPr eaLnBrk="1" hangingPunct="1">
              <a:lnSpc>
                <a:spcPct val="90000"/>
              </a:lnSpc>
            </a:pPr>
            <a:r>
              <a:rPr lang="en-US" sz="2800"/>
              <a:t>We need to prevent concurrent execution by processes when they are changing the same data. We need to enforce </a:t>
            </a:r>
            <a:r>
              <a:rPr lang="en-US" sz="2800" i="1"/>
              <a:t>mutual exclusion</a:t>
            </a:r>
            <a:r>
              <a:rPr lang="en-US" sz="280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ChangeArrowheads="1"/>
          </p:cNvSpPr>
          <p:nvPr/>
        </p:nvSpPr>
        <p:spPr bwMode="auto">
          <a:xfrm>
            <a:off x="685800" y="457200"/>
            <a:ext cx="8001000" cy="1266825"/>
          </a:xfrm>
          <a:prstGeom prst="rect">
            <a:avLst/>
          </a:prstGeom>
          <a:noFill/>
          <a:ln w="9525">
            <a:noFill/>
            <a:miter lim="800000"/>
            <a:headEnd/>
            <a:tailEnd/>
          </a:ln>
        </p:spPr>
        <p:txBody>
          <a:bodyPr lIns="92075" tIns="46038" rIns="92075" bIns="46038" anchor="ctr"/>
          <a:lstStyle/>
          <a:p>
            <a:pPr algn="ctr">
              <a:lnSpc>
                <a:spcPts val="5400"/>
              </a:lnSpc>
            </a:pPr>
            <a:r>
              <a:rPr lang="en-US" sz="5200">
                <a:latin typeface="Calisto MT" pitchFamily="18" charset="0"/>
              </a:rPr>
              <a:t>The Critical Section Problem</a:t>
            </a:r>
          </a:p>
        </p:txBody>
      </p:sp>
      <p:sp>
        <p:nvSpPr>
          <p:cNvPr id="295938" name="Rectangle 3"/>
          <p:cNvSpPr>
            <a:spLocks noChangeArrowheads="1"/>
          </p:cNvSpPr>
          <p:nvPr/>
        </p:nvSpPr>
        <p:spPr bwMode="auto">
          <a:xfrm>
            <a:off x="762000" y="2209800"/>
            <a:ext cx="7886700" cy="4460875"/>
          </a:xfrm>
          <a:prstGeom prst="rect">
            <a:avLst/>
          </a:prstGeom>
          <a:noFill/>
          <a:ln w="9525">
            <a:noFill/>
            <a:miter lim="800000"/>
            <a:headEnd/>
            <a:tailEnd/>
          </a:ln>
        </p:spPr>
        <p:txBody>
          <a:bodyPr lIns="92075" tIns="46038" rIns="92075" bIns="46038"/>
          <a:lstStyle/>
          <a:p>
            <a:pPr marL="282575" indent="-282575">
              <a:spcBef>
                <a:spcPts val="1800"/>
              </a:spcBef>
              <a:buClr>
                <a:schemeClr val="accent1"/>
              </a:buClr>
              <a:buSzPct val="75000"/>
              <a:buFont typeface="Wingdings" pitchFamily="2" charset="2"/>
              <a:buChar char="n"/>
            </a:pPr>
            <a:r>
              <a:rPr lang="en-US" sz="2800">
                <a:solidFill>
                  <a:srgbClr val="262626"/>
                </a:solidFill>
                <a:latin typeface="Calisto MT" pitchFamily="18" charset="0"/>
              </a:rPr>
              <a:t>When a process executes code that manipulates shared data (or resources), we say that the process is in its </a:t>
            </a:r>
            <a:r>
              <a:rPr lang="en-US" sz="2800">
                <a:solidFill>
                  <a:schemeClr val="accent1"/>
                </a:solidFill>
                <a:latin typeface="Calisto MT" pitchFamily="18" charset="0"/>
              </a:rPr>
              <a:t>critical section</a:t>
            </a:r>
            <a:r>
              <a:rPr lang="en-US" sz="2800">
                <a:solidFill>
                  <a:srgbClr val="262626"/>
                </a:solidFill>
                <a:latin typeface="Calisto MT" pitchFamily="18" charset="0"/>
              </a:rPr>
              <a:t> (CS) for that shared data</a:t>
            </a:r>
          </a:p>
          <a:p>
            <a:pPr marL="282575" indent="-282575">
              <a:spcBef>
                <a:spcPts val="1800"/>
              </a:spcBef>
              <a:buClr>
                <a:schemeClr val="accent1"/>
              </a:buClr>
              <a:buSzPct val="75000"/>
              <a:buFont typeface="Wingdings" pitchFamily="2" charset="2"/>
              <a:buChar char="n"/>
            </a:pPr>
            <a:r>
              <a:rPr lang="en-US" sz="2800">
                <a:solidFill>
                  <a:srgbClr val="262626"/>
                </a:solidFill>
                <a:latin typeface="Calisto MT" pitchFamily="18" charset="0"/>
              </a:rPr>
              <a:t>We must enforce mutual exclusion on the execution of critical sections.</a:t>
            </a:r>
          </a:p>
          <a:p>
            <a:pPr marL="282575" indent="-282575">
              <a:spcBef>
                <a:spcPts val="1800"/>
              </a:spcBef>
              <a:buClr>
                <a:schemeClr val="accent1"/>
              </a:buClr>
              <a:buSzPct val="75000"/>
              <a:buFont typeface="Wingdings" pitchFamily="2" charset="2"/>
              <a:buChar char="n"/>
            </a:pPr>
            <a:r>
              <a:rPr lang="en-US" sz="2800">
                <a:solidFill>
                  <a:srgbClr val="262626"/>
                </a:solidFill>
                <a:latin typeface="Calisto MT" pitchFamily="18" charset="0"/>
              </a:rPr>
              <a:t>Only one process at a time can be in its CS (for that shared data or resource).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p:cNvSpPr>
          <p:nvPr>
            <p:ph type="title"/>
          </p:nvPr>
        </p:nvSpPr>
        <p:spPr bwMode="auto">
          <a:xfrm>
            <a:off x="457200" y="533400"/>
            <a:ext cx="8458200" cy="1323975"/>
          </a:xfrm>
        </p:spPr>
        <p:txBody>
          <a:bodyPr wrap="square" numCol="1" compatLnSpc="1">
            <a:prstTxWarp prst="textNoShape">
              <a:avLst/>
            </a:prstTxWarp>
          </a:bodyPr>
          <a:lstStyle/>
          <a:p>
            <a:pPr algn="l" eaLnBrk="1" hangingPunct="1"/>
            <a:r>
              <a:rPr lang="en-US">
                <a:solidFill>
                  <a:schemeClr val="tx1"/>
                </a:solidFill>
                <a:effectLst/>
              </a:rPr>
              <a:t>The Critical Section Problem</a:t>
            </a:r>
          </a:p>
        </p:txBody>
      </p:sp>
      <p:sp>
        <p:nvSpPr>
          <p:cNvPr id="296962" name="Rectangle 3"/>
          <p:cNvSpPr>
            <a:spLocks noGrp="1"/>
          </p:cNvSpPr>
          <p:nvPr>
            <p:ph type="body" idx="1"/>
          </p:nvPr>
        </p:nvSpPr>
        <p:spPr>
          <a:xfrm>
            <a:off x="533400" y="2286000"/>
            <a:ext cx="7950200" cy="3840163"/>
          </a:xfrm>
        </p:spPr>
        <p:txBody>
          <a:bodyPr/>
          <a:lstStyle/>
          <a:p>
            <a:pPr eaLnBrk="1" hangingPunct="1"/>
            <a:r>
              <a:rPr lang="en-US" sz="2800"/>
              <a:t>Enforcing mutual exclusion guarantees that related CS’s will be executed </a:t>
            </a:r>
            <a:r>
              <a:rPr lang="en-US" sz="2800" i="1"/>
              <a:t>serially </a:t>
            </a:r>
            <a:r>
              <a:rPr lang="en-US" sz="2800"/>
              <a:t>instead of </a:t>
            </a:r>
            <a:r>
              <a:rPr lang="en-US" sz="2800" i="1"/>
              <a:t>concurrently</a:t>
            </a:r>
            <a:r>
              <a:rPr lang="en-US" sz="2800"/>
              <a:t>.</a:t>
            </a:r>
          </a:p>
          <a:p>
            <a:pPr eaLnBrk="1" hangingPunct="1"/>
            <a:r>
              <a:rPr lang="en-US" sz="2800"/>
              <a:t>The critical section problem is how to provide mechanisms to enforce mutual exclusion so the actions of concurrent processes won’t depend on the order in which their instructions are interleaved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ChangeArrowheads="1"/>
          </p:cNvSpPr>
          <p:nvPr/>
        </p:nvSpPr>
        <p:spPr bwMode="auto">
          <a:xfrm>
            <a:off x="381000" y="685800"/>
            <a:ext cx="8382000" cy="962025"/>
          </a:xfrm>
          <a:prstGeom prst="rect">
            <a:avLst/>
          </a:prstGeom>
          <a:noFill/>
          <a:ln w="9525">
            <a:noFill/>
            <a:miter lim="800000"/>
            <a:headEnd/>
            <a:tailEnd/>
          </a:ln>
        </p:spPr>
        <p:txBody>
          <a:bodyPr lIns="92075" tIns="46038" rIns="92075" bIns="46038" anchor="ctr"/>
          <a:lstStyle/>
          <a:p>
            <a:pPr>
              <a:lnSpc>
                <a:spcPts val="5400"/>
              </a:lnSpc>
            </a:pPr>
            <a:r>
              <a:rPr lang="en-US" sz="5200">
                <a:latin typeface="Calisto MT" pitchFamily="18" charset="0"/>
              </a:rPr>
              <a:t>The Critical Section Problem</a:t>
            </a:r>
          </a:p>
        </p:txBody>
      </p:sp>
      <p:sp>
        <p:nvSpPr>
          <p:cNvPr id="295939" name="Rectangle 3"/>
          <p:cNvSpPr>
            <a:spLocks noChangeArrowheads="1"/>
          </p:cNvSpPr>
          <p:nvPr/>
        </p:nvSpPr>
        <p:spPr bwMode="auto">
          <a:xfrm>
            <a:off x="685800" y="2209800"/>
            <a:ext cx="8077200" cy="4343400"/>
          </a:xfrm>
          <a:prstGeom prst="rect">
            <a:avLst/>
          </a:prstGeom>
          <a:noFill/>
          <a:ln w="9525">
            <a:noFill/>
            <a:miter lim="800000"/>
            <a:headEnd/>
            <a:tailEnd/>
          </a:ln>
        </p:spPr>
        <p:txBody>
          <a:bodyPr lIns="92075" tIns="46038" rIns="92075" bIns="46038"/>
          <a:lstStyle/>
          <a:p>
            <a:pPr marL="282575" indent="-282575">
              <a:spcBef>
                <a:spcPts val="1800"/>
              </a:spcBef>
              <a:buClr>
                <a:schemeClr val="accent1"/>
              </a:buClr>
              <a:buSzPct val="75000"/>
              <a:buFont typeface="Wingdings" pitchFamily="2" charset="2"/>
              <a:buChar char="n"/>
            </a:pPr>
            <a:r>
              <a:rPr lang="en-US" sz="2800">
                <a:solidFill>
                  <a:srgbClr val="262626"/>
                </a:solidFill>
                <a:latin typeface="Calisto MT" pitchFamily="18" charset="0"/>
              </a:rPr>
              <a:t>Processes/threads must request permission to enter a CS, &amp; signal when they leave CS.</a:t>
            </a:r>
          </a:p>
          <a:p>
            <a:pPr marL="282575" indent="-282575">
              <a:spcBef>
                <a:spcPts val="1800"/>
              </a:spcBef>
              <a:buClr>
                <a:schemeClr val="accent1"/>
              </a:buClr>
              <a:buSzPct val="75000"/>
              <a:buFont typeface="Wingdings" pitchFamily="2" charset="2"/>
              <a:buChar char="n"/>
            </a:pPr>
            <a:r>
              <a:rPr lang="en-US" sz="2800">
                <a:solidFill>
                  <a:srgbClr val="262626"/>
                </a:solidFill>
                <a:latin typeface="Calisto MT" pitchFamily="18" charset="0"/>
              </a:rPr>
              <a:t>Program structure:</a:t>
            </a:r>
          </a:p>
          <a:p>
            <a:pPr marL="577850" lvl="1" indent="-295275">
              <a:spcBef>
                <a:spcPts val="600"/>
              </a:spcBef>
              <a:buClr>
                <a:schemeClr val="accent1"/>
              </a:buClr>
              <a:buSzPct val="75000"/>
              <a:buFont typeface="Wingdings" pitchFamily="2" charset="2"/>
              <a:buChar char="n"/>
            </a:pPr>
            <a:r>
              <a:rPr lang="en-US" sz="2400">
                <a:solidFill>
                  <a:srgbClr val="262626"/>
                </a:solidFill>
                <a:latin typeface="Calisto MT" pitchFamily="18" charset="0"/>
              </a:rPr>
              <a:t>entry section: requests entry to CS</a:t>
            </a:r>
          </a:p>
          <a:p>
            <a:pPr marL="577850" lvl="1" indent="-295275">
              <a:spcBef>
                <a:spcPts val="600"/>
              </a:spcBef>
              <a:buClr>
                <a:schemeClr val="accent1"/>
              </a:buClr>
              <a:buSzPct val="75000"/>
              <a:buFont typeface="Wingdings" pitchFamily="2" charset="2"/>
              <a:buChar char="n"/>
            </a:pPr>
            <a:r>
              <a:rPr lang="en-US" sz="2400">
                <a:solidFill>
                  <a:srgbClr val="262626"/>
                </a:solidFill>
                <a:latin typeface="Calisto MT" pitchFamily="18" charset="0"/>
              </a:rPr>
              <a:t>exit section: notifies that CS is completed</a:t>
            </a:r>
          </a:p>
          <a:p>
            <a:pPr marL="577850" lvl="1" indent="-295275">
              <a:spcBef>
                <a:spcPts val="600"/>
              </a:spcBef>
              <a:buClr>
                <a:schemeClr val="accent1"/>
              </a:buClr>
              <a:buSzPct val="75000"/>
              <a:buFont typeface="Wingdings" pitchFamily="2" charset="2"/>
              <a:buChar char="n"/>
            </a:pPr>
            <a:r>
              <a:rPr lang="en-US" sz="2400">
                <a:solidFill>
                  <a:srgbClr val="262626"/>
                </a:solidFill>
                <a:latin typeface="Calisto MT" pitchFamily="18" charset="0"/>
              </a:rPr>
              <a:t>remainder section (RS): code that does not involve shared data and resources.</a:t>
            </a:r>
          </a:p>
          <a:p>
            <a:pPr marL="282575" indent="-282575">
              <a:spcBef>
                <a:spcPts val="1800"/>
              </a:spcBef>
              <a:buClr>
                <a:schemeClr val="accent1"/>
              </a:buClr>
              <a:buSzPct val="75000"/>
              <a:buFont typeface="Wingdings" pitchFamily="2" charset="2"/>
              <a:buChar char="n"/>
            </a:pPr>
            <a:r>
              <a:rPr lang="en-US" sz="2800">
                <a:solidFill>
                  <a:srgbClr val="262626"/>
                </a:solidFill>
                <a:latin typeface="Calisto MT" pitchFamily="18" charset="0"/>
              </a:rPr>
              <a:t>The CS problem exists on multiprocessors as well as on uniprocessors</a:t>
            </a:r>
            <a:r>
              <a:rPr lang="en-US" sz="2000">
                <a:solidFill>
                  <a:srgbClr val="262626"/>
                </a:solidFill>
                <a:latin typeface="Calisto MT"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 calcmode="lin" valueType="num">
                                      <p:cBhvr additive="base">
                                        <p:cTn id="7" dur="500" fill="hold"/>
                                        <p:tgtEl>
                                          <p:spTgt spid="295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39">
                                            <p:txEl>
                                              <p:pRg st="1" end="1"/>
                                            </p:txEl>
                                          </p:spTgt>
                                        </p:tgtEl>
                                        <p:attrNameLst>
                                          <p:attrName>style.visibility</p:attrName>
                                        </p:attrNameLst>
                                      </p:cBhvr>
                                      <p:to>
                                        <p:strVal val="visible"/>
                                      </p:to>
                                    </p:set>
                                    <p:anim calcmode="lin" valueType="num">
                                      <p:cBhvr additive="base">
                                        <p:cTn id="13" dur="500" fill="hold"/>
                                        <p:tgtEl>
                                          <p:spTgt spid="295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3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5939">
                                            <p:txEl>
                                              <p:pRg st="2" end="2"/>
                                            </p:txEl>
                                          </p:spTgt>
                                        </p:tgtEl>
                                        <p:attrNameLst>
                                          <p:attrName>style.visibility</p:attrName>
                                        </p:attrNameLst>
                                      </p:cBhvr>
                                      <p:to>
                                        <p:strVal val="visible"/>
                                      </p:to>
                                    </p:set>
                                    <p:anim calcmode="lin" valueType="num">
                                      <p:cBhvr additive="base">
                                        <p:cTn id="17" dur="500" fill="hold"/>
                                        <p:tgtEl>
                                          <p:spTgt spid="2959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593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5939">
                                            <p:txEl>
                                              <p:pRg st="3" end="3"/>
                                            </p:txEl>
                                          </p:spTgt>
                                        </p:tgtEl>
                                        <p:attrNameLst>
                                          <p:attrName>style.visibility</p:attrName>
                                        </p:attrNameLst>
                                      </p:cBhvr>
                                      <p:to>
                                        <p:strVal val="visible"/>
                                      </p:to>
                                    </p:set>
                                    <p:anim calcmode="lin" valueType="num">
                                      <p:cBhvr additive="base">
                                        <p:cTn id="21" dur="500" fill="hold"/>
                                        <p:tgtEl>
                                          <p:spTgt spid="29593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9593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5939">
                                            <p:txEl>
                                              <p:pRg st="4" end="4"/>
                                            </p:txEl>
                                          </p:spTgt>
                                        </p:tgtEl>
                                        <p:attrNameLst>
                                          <p:attrName>style.visibility</p:attrName>
                                        </p:attrNameLst>
                                      </p:cBhvr>
                                      <p:to>
                                        <p:strVal val="visible"/>
                                      </p:to>
                                    </p:set>
                                    <p:anim calcmode="lin" valueType="num">
                                      <p:cBhvr additive="base">
                                        <p:cTn id="25" dur="500" fill="hold"/>
                                        <p:tgtEl>
                                          <p:spTgt spid="2959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39">
                                            <p:txEl>
                                              <p:pRg st="5" end="5"/>
                                            </p:txEl>
                                          </p:spTgt>
                                        </p:tgtEl>
                                        <p:attrNameLst>
                                          <p:attrName>style.visibility</p:attrName>
                                        </p:attrNameLst>
                                      </p:cBhvr>
                                      <p:to>
                                        <p:strVal val="visible"/>
                                      </p:to>
                                    </p:set>
                                    <p:anim calcmode="lin" valueType="num">
                                      <p:cBhvr additive="base">
                                        <p:cTn id="31" dur="500" fill="hold"/>
                                        <p:tgtEl>
                                          <p:spTgt spid="2959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p:cNvSpPr>
          <p:nvPr>
            <p:ph type="title"/>
          </p:nvPr>
        </p:nvSpPr>
        <p:spPr bwMode="auto">
          <a:xfrm>
            <a:off x="658813" y="455613"/>
            <a:ext cx="8104187" cy="1323975"/>
          </a:xfrm>
        </p:spPr>
        <p:txBody>
          <a:bodyPr wrap="square" numCol="1" compatLnSpc="1">
            <a:prstTxWarp prst="textNoShape">
              <a:avLst/>
            </a:prstTxWarp>
          </a:bodyPr>
          <a:lstStyle/>
          <a:p>
            <a:pPr algn="ctr" eaLnBrk="1" hangingPunct="1"/>
            <a:r>
              <a:rPr lang="en-US">
                <a:solidFill>
                  <a:schemeClr val="tx1"/>
                </a:solidFill>
                <a:effectLst/>
              </a:rPr>
              <a:t>Mutual Exclusion and Data Coherence</a:t>
            </a:r>
          </a:p>
        </p:txBody>
      </p:sp>
      <p:sp>
        <p:nvSpPr>
          <p:cNvPr id="299010" name="Rectangle 3"/>
          <p:cNvSpPr>
            <a:spLocks noGrp="1"/>
          </p:cNvSpPr>
          <p:nvPr>
            <p:ph type="body" idx="1"/>
          </p:nvPr>
        </p:nvSpPr>
        <p:spPr>
          <a:xfrm>
            <a:off x="533400" y="2209800"/>
            <a:ext cx="8077200" cy="3840163"/>
          </a:xfrm>
        </p:spPr>
        <p:txBody>
          <a:bodyPr/>
          <a:lstStyle/>
          <a:p>
            <a:pPr eaLnBrk="1" hangingPunct="1">
              <a:lnSpc>
                <a:spcPct val="90000"/>
              </a:lnSpc>
            </a:pPr>
            <a:r>
              <a:rPr lang="en-US" sz="2800"/>
              <a:t>Mutual Exclusion ensures data coherence if properly used.</a:t>
            </a:r>
          </a:p>
          <a:p>
            <a:pPr eaLnBrk="1" hangingPunct="1">
              <a:lnSpc>
                <a:spcPct val="90000"/>
              </a:lnSpc>
            </a:pPr>
            <a:r>
              <a:rPr lang="en-US" sz="2800"/>
              <a:t>Critical Resource (CR) - a shared resource such as a variable, file, or device</a:t>
            </a:r>
          </a:p>
          <a:p>
            <a:pPr eaLnBrk="1" hangingPunct="1">
              <a:lnSpc>
                <a:spcPct val="90000"/>
              </a:lnSpc>
            </a:pPr>
            <a:r>
              <a:rPr lang="en-US" sz="2800"/>
              <a:t>Data Coherence:</a:t>
            </a:r>
          </a:p>
          <a:p>
            <a:pPr lvl="1" eaLnBrk="1" hangingPunct="1">
              <a:lnSpc>
                <a:spcPct val="90000"/>
              </a:lnSpc>
            </a:pPr>
            <a:r>
              <a:rPr lang="en-US"/>
              <a:t>The final value or state of a CR shared by concurrently executing processes is the same as the final value or state would be if each process executed serially, </a:t>
            </a:r>
            <a:r>
              <a:rPr lang="en-US">
                <a:solidFill>
                  <a:srgbClr val="FF0000"/>
                </a:solidFill>
              </a:rPr>
              <a:t>in some order</a:t>
            </a:r>
            <a:r>
              <a:rPr lang="en-US"/>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p:cNvSpPr>
          <p:nvPr>
            <p:ph type="title"/>
          </p:nvPr>
        </p:nvSpPr>
        <p:spPr bwMode="auto"/>
        <p:txBody>
          <a:bodyPr wrap="square" numCol="1" compatLnSpc="1">
            <a:prstTxWarp prst="textNoShape">
              <a:avLst/>
            </a:prstTxWarp>
          </a:bodyPr>
          <a:lstStyle/>
          <a:p>
            <a:pPr eaLnBrk="1" hangingPunct="1"/>
            <a:r>
              <a:rPr lang="en-US">
                <a:solidFill>
                  <a:schemeClr val="tx1"/>
                </a:solidFill>
                <a:effectLst/>
              </a:rPr>
              <a:t>Deadlock and Starvation</a:t>
            </a:r>
          </a:p>
        </p:txBody>
      </p:sp>
      <p:sp>
        <p:nvSpPr>
          <p:cNvPr id="300034" name="Rectangle 3"/>
          <p:cNvSpPr>
            <a:spLocks noGrp="1"/>
          </p:cNvSpPr>
          <p:nvPr>
            <p:ph type="body" idx="1"/>
          </p:nvPr>
        </p:nvSpPr>
        <p:spPr>
          <a:xfrm>
            <a:off x="457200" y="2286000"/>
            <a:ext cx="8026400" cy="3840163"/>
          </a:xfrm>
        </p:spPr>
        <p:txBody>
          <a:bodyPr/>
          <a:lstStyle/>
          <a:p>
            <a:pPr eaLnBrk="1" hangingPunct="1"/>
            <a:r>
              <a:rPr lang="en-US" sz="2800"/>
              <a:t>Deadlock: two or more processes are blocked permanently because each is waiting for a resource held in a mutually exclusive manner by one of the others.</a:t>
            </a:r>
          </a:p>
          <a:p>
            <a:pPr eaLnBrk="1" hangingPunct="1"/>
            <a:r>
              <a:rPr lang="en-US" sz="2800"/>
              <a:t>Starvation: a process is repeatedly denied access to some resource which is protected by mutual exclusion, even though the resource periodically becomes available.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10134600" cy="1066800"/>
          </a:xfrm>
        </p:spPr>
        <p:txBody>
          <a:bodyPr/>
          <a:lstStyle/>
          <a:p>
            <a:pPr algn="ctr" eaLnBrk="1" fontAlgn="auto" hangingPunct="1">
              <a:spcAft>
                <a:spcPts val="0"/>
              </a:spcAft>
              <a:defRPr/>
            </a:pPr>
            <a:r>
              <a:rPr lang="en-US" dirty="0">
                <a:solidFill>
                  <a:schemeClr val="accent2">
                    <a:lumMod val="50000"/>
                  </a:schemeClr>
                </a:solidFill>
              </a:rPr>
              <a:t> </a:t>
            </a:r>
            <a:r>
              <a:rPr lang="en-US" b="1" dirty="0">
                <a:ln w="1905"/>
                <a:solidFill>
                  <a:schemeClr val="accent1">
                    <a:lumMod val="50000"/>
                  </a:schemeClr>
                </a:solidFill>
                <a:effectLst>
                  <a:innerShdw blurRad="69850" dist="43180" dir="5400000">
                    <a:srgbClr val="000000">
                      <a:alpha val="65000"/>
                    </a:srgbClr>
                  </a:innerShdw>
                </a:effectLst>
              </a:rPr>
              <a:t>Mutual Exclusion</a:t>
            </a:r>
            <a:endParaRPr lang="en-US" b="1" dirty="0">
              <a:solidFill>
                <a:schemeClr val="accent1">
                  <a:lumMod val="50000"/>
                </a:schemeClr>
              </a:solidFill>
            </a:endParaRPr>
          </a:p>
        </p:txBody>
      </p:sp>
      <p:pic>
        <p:nvPicPr>
          <p:cNvPr id="302082" name="Picture 4"/>
          <p:cNvPicPr>
            <a:picLocks noChangeAspect="1" noChangeArrowheads="1"/>
          </p:cNvPicPr>
          <p:nvPr/>
        </p:nvPicPr>
        <p:blipFill>
          <a:blip r:embed="rId3"/>
          <a:srcRect/>
          <a:stretch>
            <a:fillRect/>
          </a:stretch>
        </p:blipFill>
        <p:spPr bwMode="auto">
          <a:xfrm>
            <a:off x="762000" y="1981200"/>
            <a:ext cx="7620000" cy="4114800"/>
          </a:xfrm>
          <a:prstGeom prst="rect">
            <a:avLst/>
          </a:prstGeom>
          <a:noFill/>
          <a:ln w="9525">
            <a:noFill/>
            <a:miter lim="800000"/>
            <a:headEnd/>
            <a:tailEnd/>
          </a:ln>
        </p:spPr>
      </p:pic>
      <p:sp>
        <p:nvSpPr>
          <p:cNvPr id="302083" name="TextBox 5"/>
          <p:cNvSpPr txBox="1">
            <a:spLocks noChangeArrowheads="1"/>
          </p:cNvSpPr>
          <p:nvPr/>
        </p:nvSpPr>
        <p:spPr bwMode="auto">
          <a:xfrm>
            <a:off x="3200400" y="6248400"/>
            <a:ext cx="3617913" cy="461963"/>
          </a:xfrm>
          <a:prstGeom prst="rect">
            <a:avLst/>
          </a:prstGeom>
          <a:noFill/>
          <a:ln w="9525">
            <a:noFill/>
            <a:miter lim="800000"/>
            <a:headEnd/>
            <a:tailEnd/>
          </a:ln>
        </p:spPr>
        <p:txBody>
          <a:bodyPr>
            <a:spAutoFit/>
          </a:bodyPr>
          <a:lstStyle/>
          <a:p>
            <a:r>
              <a:rPr lang="en-US" sz="1200"/>
              <a:t>Figure 5.1    Illustration of Mutual Exclusion</a:t>
            </a:r>
          </a:p>
          <a:p>
            <a:endParaRPr lang="en-US" sz="1200"/>
          </a:p>
        </p:txBody>
      </p:sp>
      <p:pic>
        <p:nvPicPr>
          <p:cNvPr id="302084" name="Picture 9"/>
          <p:cNvPicPr>
            <a:picLocks noChangeAspect="1"/>
          </p:cNvPicPr>
          <p:nvPr/>
        </p:nvPicPr>
        <p:blipFill>
          <a:blip r:embed="rId4"/>
          <a:srcRect/>
          <a:stretch>
            <a:fillRect/>
          </a:stretch>
        </p:blipFill>
        <p:spPr bwMode="auto">
          <a:xfrm>
            <a:off x="381000" y="609600"/>
            <a:ext cx="1193800" cy="1343025"/>
          </a:xfrm>
          <a:prstGeom prst="rect">
            <a:avLst/>
          </a:prstGeom>
          <a:noFill/>
          <a:ln w="9525">
            <a:noFill/>
            <a:miter lim="800000"/>
            <a:headEnd/>
            <a:tailEnd/>
          </a:ln>
        </p:spPr>
      </p:pic>
    </p:spTree>
  </p:cSld>
  <p:clrMapOvr>
    <a:masterClrMapping/>
  </p:clrMapOvr>
  <p:transition spd="med">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Requirements for Mutual Exclusion</a:t>
            </a:r>
          </a:p>
        </p:txBody>
      </p:sp>
      <p:sp>
        <p:nvSpPr>
          <p:cNvPr id="3" name="Content Placeholder 2"/>
          <p:cNvSpPr>
            <a:spLocks noGrp="1"/>
          </p:cNvSpPr>
          <p:nvPr>
            <p:ph sz="half" idx="1"/>
          </p:nvPr>
        </p:nvSpPr>
        <p:spPr>
          <a:xfrm>
            <a:off x="457200" y="2057400"/>
            <a:ext cx="8153400" cy="4419600"/>
          </a:xfrm>
        </p:spPr>
        <p:txBody>
          <a:bodyPr/>
          <a:lstStyle/>
          <a:p>
            <a:pPr eaLnBrk="1" hangingPunct="1">
              <a:lnSpc>
                <a:spcPct val="80000"/>
              </a:lnSpc>
            </a:pPr>
            <a:r>
              <a:rPr lang="en-US" sz="2500"/>
              <a:t>Mutual Exclusion: must be enforced</a:t>
            </a:r>
          </a:p>
          <a:p>
            <a:pPr eaLnBrk="1" hangingPunct="1">
              <a:lnSpc>
                <a:spcPct val="80000"/>
              </a:lnSpc>
            </a:pPr>
            <a:r>
              <a:rPr lang="en-US" sz="2500"/>
              <a:t>Non interference: A process that halts must not  </a:t>
            </a:r>
            <a:br>
              <a:rPr lang="en-US" sz="2500"/>
            </a:br>
            <a:r>
              <a:rPr lang="en-US" sz="2500"/>
              <a:t>interfere with other processes</a:t>
            </a:r>
          </a:p>
          <a:p>
            <a:pPr eaLnBrk="1" hangingPunct="1">
              <a:lnSpc>
                <a:spcPct val="80000"/>
              </a:lnSpc>
            </a:pPr>
            <a:r>
              <a:rPr lang="en-US" sz="2500"/>
              <a:t>No deadlock or starvation</a:t>
            </a:r>
          </a:p>
          <a:p>
            <a:pPr eaLnBrk="1" hangingPunct="1">
              <a:lnSpc>
                <a:spcPct val="80000"/>
              </a:lnSpc>
            </a:pPr>
            <a:r>
              <a:rPr lang="en-US" sz="2500"/>
              <a:t>Progress:A process must not be denied access to a critical section when there is no other process using it</a:t>
            </a:r>
          </a:p>
          <a:p>
            <a:pPr eaLnBrk="1" hangingPunct="1">
              <a:lnSpc>
                <a:spcPct val="80000"/>
              </a:lnSpc>
            </a:pPr>
            <a:r>
              <a:rPr lang="en-US" sz="2500"/>
              <a:t>No assumptions are made about relative process speeds or number of processes</a:t>
            </a:r>
          </a:p>
          <a:p>
            <a:pPr eaLnBrk="1" hangingPunct="1">
              <a:lnSpc>
                <a:spcPct val="80000"/>
              </a:lnSpc>
            </a:pPr>
            <a:r>
              <a:rPr lang="en-US" sz="2500"/>
              <a:t>A process remains inside its critical section for a finite time only</a:t>
            </a:r>
          </a:p>
          <a:p>
            <a:pPr eaLnBrk="1" hangingPunct="1">
              <a:lnSpc>
                <a:spcPct val="80000"/>
              </a:lnSpc>
            </a:pPr>
            <a:endParaRPr lang="en-US" sz="1500"/>
          </a:p>
        </p:txBody>
      </p:sp>
      <p:pic>
        <p:nvPicPr>
          <p:cNvPr id="304131" name="Picture 3"/>
          <p:cNvPicPr>
            <a:picLocks noChangeAspect="1"/>
          </p:cNvPicPr>
          <p:nvPr/>
        </p:nvPicPr>
        <p:blipFill>
          <a:blip r:embed="rId3"/>
          <a:srcRect/>
          <a:stretch>
            <a:fillRect/>
          </a:stretch>
        </p:blipFill>
        <p:spPr bwMode="auto">
          <a:xfrm>
            <a:off x="6629400" y="2362200"/>
            <a:ext cx="1968500" cy="1531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2"/>
            <a:ext cx="7824788" cy="1323041"/>
          </a:xfrm>
        </p:spPr>
        <p:txBody>
          <a:bodyPr/>
          <a:lstStyle/>
          <a:p>
            <a:pP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Multiple  Processes</a:t>
            </a:r>
          </a:p>
        </p:txBody>
      </p:sp>
      <p:sp>
        <p:nvSpPr>
          <p:cNvPr id="4" name="Content Placeholder 3"/>
          <p:cNvSpPr>
            <a:spLocks noGrp="1"/>
          </p:cNvSpPr>
          <p:nvPr>
            <p:ph sz="half" idx="1"/>
          </p:nvPr>
        </p:nvSpPr>
        <p:spPr>
          <a:xfrm>
            <a:off x="658813" y="2286000"/>
            <a:ext cx="8027987" cy="4267200"/>
          </a:xfrm>
        </p:spPr>
        <p:txBody>
          <a:bodyPr/>
          <a:lstStyle/>
          <a:p>
            <a:pPr eaLnBrk="1" hangingPunct="1"/>
            <a:r>
              <a:rPr lang="en-US" sz="3600"/>
              <a:t>Operating System design is concerned with the management of processes and threads:</a:t>
            </a:r>
          </a:p>
          <a:p>
            <a:pPr lvl="2" eaLnBrk="1" hangingPunct="1"/>
            <a:r>
              <a:rPr lang="en-US" sz="3600"/>
              <a:t>Multiprogramming</a:t>
            </a:r>
          </a:p>
          <a:p>
            <a:pPr lvl="2" eaLnBrk="1" hangingPunct="1"/>
            <a:r>
              <a:rPr lang="en-US" sz="3600"/>
              <a:t>Multiprocessing</a:t>
            </a:r>
          </a:p>
          <a:p>
            <a:pPr lvl="2" eaLnBrk="1" hangingPunct="1"/>
            <a:r>
              <a:rPr lang="en-US" sz="3600"/>
              <a:t>Distributed Processing</a:t>
            </a:r>
          </a:p>
        </p:txBody>
      </p:sp>
      <p:pic>
        <p:nvPicPr>
          <p:cNvPr id="36867" name="Picture 4"/>
          <p:cNvPicPr>
            <a:picLocks noChangeAspect="1"/>
          </p:cNvPicPr>
          <p:nvPr/>
        </p:nvPicPr>
        <p:blipFill>
          <a:blip r:embed="rId3"/>
          <a:srcRect/>
          <a:stretch>
            <a:fillRect/>
          </a:stretch>
        </p:blipFill>
        <p:spPr bwMode="auto">
          <a:xfrm>
            <a:off x="6553200" y="4114800"/>
            <a:ext cx="1962150" cy="2279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anim calcmode="lin" valueType="num">
                                      <p:cBhvr>
                                        <p:cTn id="14" dur="5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16" fill="hold">
                            <p:stCondLst>
                              <p:cond delay="245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1"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p>
        </p:txBody>
      </p:sp>
      <p:sp>
        <p:nvSpPr>
          <p:cNvPr id="8" name="TextBox 7"/>
          <p:cNvSpPr txBox="1"/>
          <p:nvPr/>
        </p:nvSpPr>
        <p:spPr>
          <a:xfrm>
            <a:off x="304800" y="2209800"/>
            <a:ext cx="4191000" cy="2800767"/>
          </a:xfrm>
          <a:prstGeom prst="rect">
            <a:avLst/>
          </a:prstGeom>
          <a:noFill/>
        </p:spPr>
        <p:txBody>
          <a:bodyPr>
            <a:spAutoFit/>
          </a:bodyPr>
          <a:lstStyle/>
          <a:p>
            <a:pPr marL="342900" lvl="1" indent="-342900">
              <a:buFont typeface="Arial"/>
              <a:buChar cha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Interrupt Disabling</a:t>
            </a:r>
          </a:p>
          <a:p>
            <a:pPr marL="342900" lvl="1" indent="-342900">
              <a:defRPr/>
            </a:pPr>
            <a:endParaRPr lang="en-US" sz="1600" b="1" dirty="0">
              <a:solidFill>
                <a:schemeClr val="accent4">
                  <a:lumMod val="50000"/>
                </a:schemeClr>
              </a:solidFill>
              <a:cs typeface="+mn-cs"/>
            </a:endParaRPr>
          </a:p>
          <a:p>
            <a:pPr lvl="1">
              <a:buFont typeface="Lucida Grande"/>
              <a:buChar char="–"/>
              <a:defRPr/>
            </a:pPr>
            <a:r>
              <a:rPr lang="en-US" sz="2400" dirty="0">
                <a:cs typeface="+mn-cs"/>
              </a:rPr>
              <a:t> </a:t>
            </a:r>
            <a:r>
              <a:rPr lang="en-US" sz="2400" dirty="0" err="1">
                <a:cs typeface="+mn-cs"/>
              </a:rPr>
              <a:t>uniprocessor</a:t>
            </a:r>
            <a:r>
              <a:rPr lang="en-US" sz="2400" dirty="0">
                <a:cs typeface="+mn-cs"/>
              </a:rPr>
              <a:t> system</a:t>
            </a:r>
          </a:p>
          <a:p>
            <a:pPr lvl="1">
              <a:defRPr/>
            </a:pPr>
            <a:endParaRPr lang="en-US" sz="1400" dirty="0">
              <a:cs typeface="+mn-cs"/>
            </a:endParaRPr>
          </a:p>
          <a:p>
            <a:pPr lvl="1">
              <a:buFont typeface="Lucida Grande"/>
              <a:buChar char="–"/>
              <a:defRPr/>
            </a:pPr>
            <a:r>
              <a:rPr lang="en-US" sz="2400" dirty="0">
                <a:cs typeface="+mn-cs"/>
              </a:rPr>
              <a:t> disabling interrupts guarantees mutual exclusion</a:t>
            </a:r>
          </a:p>
          <a:p>
            <a:pPr>
              <a:defRPr/>
            </a:pPr>
            <a:endParaRPr lang="en-US" dirty="0">
              <a:cs typeface="+mn-cs"/>
            </a:endParaRPr>
          </a:p>
        </p:txBody>
      </p:sp>
      <p:sp>
        <p:nvSpPr>
          <p:cNvPr id="9" name="TextBox 8"/>
          <p:cNvSpPr txBox="1"/>
          <p:nvPr/>
        </p:nvSpPr>
        <p:spPr>
          <a:xfrm>
            <a:off x="4800600" y="2209800"/>
            <a:ext cx="3962400" cy="3447098"/>
          </a:xfrm>
          <a:prstGeom prst="rect">
            <a:avLst/>
          </a:prstGeom>
          <a:noFill/>
        </p:spPr>
        <p:txBody>
          <a:bodyPr>
            <a:spAutoFit/>
          </a:bodyPr>
          <a:lstStyle/>
          <a:p>
            <a:pPr marL="342900" lvl="1" indent="-342900">
              <a:buFont typeface="Arial"/>
              <a:buChar cha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Disadvantages:</a:t>
            </a:r>
            <a:endParaRPr lang="en-US" sz="3200" b="1" dirty="0">
              <a:solidFill>
                <a:schemeClr val="accent4">
                  <a:lumMod val="50000"/>
                </a:schemeClr>
              </a:solidFill>
              <a:cs typeface="+mn-cs"/>
            </a:endParaRPr>
          </a:p>
          <a:p>
            <a:pPr marL="342900" lvl="1" indent="-342900">
              <a:defRPr/>
            </a:pPr>
            <a:endParaRPr lang="en-US" sz="1200" dirty="0">
              <a:cs typeface="+mn-cs"/>
            </a:endParaRPr>
          </a:p>
          <a:p>
            <a:pPr lvl="1">
              <a:buFont typeface="Lucida Grande"/>
              <a:buChar char="–"/>
              <a:defRPr/>
            </a:pPr>
            <a:r>
              <a:rPr lang="en-US" sz="2400" dirty="0">
                <a:cs typeface="+mn-cs"/>
              </a:rPr>
              <a:t> the efficiency of execution could be noticeably degraded</a:t>
            </a:r>
          </a:p>
          <a:p>
            <a:pPr lvl="1">
              <a:defRPr/>
            </a:pPr>
            <a:endParaRPr lang="en-US" sz="1200" dirty="0">
              <a:cs typeface="+mn-cs"/>
            </a:endParaRPr>
          </a:p>
          <a:p>
            <a:pPr lvl="1">
              <a:buFont typeface="Lucida Grande"/>
              <a:buChar char="–"/>
              <a:defRPr/>
            </a:pPr>
            <a:r>
              <a:rPr lang="en-US" sz="2400" dirty="0">
                <a:cs typeface="+mn-cs"/>
              </a:rPr>
              <a:t> this approach will not work in a multiprocessor architecture</a:t>
            </a:r>
          </a:p>
          <a:p>
            <a:pPr>
              <a:defRPr/>
            </a:pPr>
            <a:endParaRPr lang="en-US" dirty="0">
              <a:cs typeface="+mn-cs"/>
            </a:endParaRPr>
          </a:p>
        </p:txBody>
      </p:sp>
      <p:cxnSp>
        <p:nvCxnSpPr>
          <p:cNvPr id="11" name="Straight Connector 10"/>
          <p:cNvCxnSpPr/>
          <p:nvPr/>
        </p:nvCxnSpPr>
        <p:spPr>
          <a:xfrm rot="5400000">
            <a:off x="2858294" y="4228306"/>
            <a:ext cx="3581400" cy="1588"/>
          </a:xfrm>
          <a:prstGeom prst="line">
            <a:avLst/>
          </a:prstGeom>
          <a:ln w="3492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pic>
        <p:nvPicPr>
          <p:cNvPr id="306181" name="Picture 17"/>
          <p:cNvPicPr>
            <a:picLocks noChangeAspect="1"/>
          </p:cNvPicPr>
          <p:nvPr/>
        </p:nvPicPr>
        <p:blipFill>
          <a:blip r:embed="rId2"/>
          <a:srcRect/>
          <a:stretch>
            <a:fillRect/>
          </a:stretch>
        </p:blipFill>
        <p:spPr bwMode="auto">
          <a:xfrm>
            <a:off x="1219200" y="4953000"/>
            <a:ext cx="1981200" cy="1390650"/>
          </a:xfrm>
          <a:prstGeom prst="rect">
            <a:avLst/>
          </a:prstGeom>
          <a:noFill/>
          <a:ln w="9525">
            <a:noFill/>
            <a:miter lim="800000"/>
            <a:headEnd/>
            <a:tailEnd/>
          </a:ln>
        </p:spPr>
      </p:pic>
      <p:pic>
        <p:nvPicPr>
          <p:cNvPr id="306182" name="Picture 11"/>
          <p:cNvPicPr>
            <a:picLocks noChangeAspect="1"/>
          </p:cNvPicPr>
          <p:nvPr/>
        </p:nvPicPr>
        <p:blipFill>
          <a:blip r:embed="rId3"/>
          <a:srcRect/>
          <a:stretch>
            <a:fillRect/>
          </a:stretch>
        </p:blipFill>
        <p:spPr bwMode="auto">
          <a:xfrm>
            <a:off x="7543800" y="5029200"/>
            <a:ext cx="1136650" cy="1471613"/>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endParaRPr lang="en-NZ"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381000" y="2209800"/>
            <a:ext cx="8305800" cy="4419600"/>
          </a:xfrm>
        </p:spPr>
        <p:txBody>
          <a:bodyPr>
            <a:normAutofit fontScale="92500" lnSpcReduction="10000"/>
          </a:bodyPr>
          <a:lstStyle/>
          <a:p>
            <a:pPr lvl="1" eaLnBrk="1" hangingPunct="1"/>
            <a:r>
              <a:rPr lang="en-NZ" sz="3600" dirty="0"/>
              <a:t>Special Machine Instructions</a:t>
            </a:r>
          </a:p>
          <a:p>
            <a:pPr lvl="2" eaLnBrk="1" hangingPunct="1"/>
            <a:r>
              <a:rPr lang="en-NZ" sz="3400" dirty="0" err="1"/>
              <a:t>Compare&amp;Swap</a:t>
            </a:r>
            <a:r>
              <a:rPr lang="en-NZ" sz="3400" dirty="0"/>
              <a:t> Instruction </a:t>
            </a:r>
          </a:p>
          <a:p>
            <a:pPr lvl="4" eaLnBrk="1" hangingPunct="1"/>
            <a:r>
              <a:rPr lang="en-NZ" sz="2800" dirty="0"/>
              <a:t>also called a “compare and exchange instruction”</a:t>
            </a:r>
          </a:p>
          <a:p>
            <a:pPr lvl="4" eaLnBrk="1" hangingPunct="1"/>
            <a:r>
              <a:rPr lang="en-NZ" sz="2800" dirty="0"/>
              <a:t>a </a:t>
            </a:r>
            <a:r>
              <a:rPr lang="en-NZ" sz="2800" b="1" dirty="0"/>
              <a:t>compare </a:t>
            </a:r>
            <a:r>
              <a:rPr lang="en-NZ" sz="2800" dirty="0"/>
              <a:t>is made between a memory value and a test value</a:t>
            </a:r>
          </a:p>
          <a:p>
            <a:pPr lvl="4" eaLnBrk="1" hangingPunct="1"/>
            <a:r>
              <a:rPr lang="en-NZ" sz="2800" dirty="0"/>
              <a:t>if the old memory value = test value, swap in a new value to the memory location</a:t>
            </a:r>
          </a:p>
          <a:p>
            <a:pPr lvl="4" eaLnBrk="1" hangingPunct="1"/>
            <a:r>
              <a:rPr lang="en-NZ" sz="2800" dirty="0"/>
              <a:t>always return the old memory value</a:t>
            </a:r>
          </a:p>
          <a:p>
            <a:pPr lvl="4" eaLnBrk="1" hangingPunct="1"/>
            <a:r>
              <a:rPr lang="en-NZ" sz="2800" dirty="0"/>
              <a:t>carried out atomically in the hardware.</a:t>
            </a:r>
          </a:p>
        </p:txBody>
      </p:sp>
      <p:pic>
        <p:nvPicPr>
          <p:cNvPr id="307203" name="Picture 3"/>
          <p:cNvPicPr>
            <a:picLocks noChangeAspect="1"/>
          </p:cNvPicPr>
          <p:nvPr/>
        </p:nvPicPr>
        <p:blipFill>
          <a:blip r:embed="rId3"/>
          <a:srcRect/>
          <a:stretch>
            <a:fillRect/>
          </a:stretch>
        </p:blipFill>
        <p:spPr bwMode="auto">
          <a:xfrm rot="1357152">
            <a:off x="7324725" y="2330450"/>
            <a:ext cx="1241425" cy="10937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endParaRPr lang="en-NZ"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381000" y="2209800"/>
            <a:ext cx="8305800" cy="4419600"/>
          </a:xfrm>
        </p:spPr>
        <p:txBody>
          <a:bodyPr>
            <a:normAutofit/>
          </a:bodyPr>
          <a:lstStyle/>
          <a:p>
            <a:pPr lvl="1" eaLnBrk="1" hangingPunct="1"/>
            <a:r>
              <a:rPr lang="en-NZ" sz="3400" dirty="0" err="1"/>
              <a:t>Compare&amp;Swap</a:t>
            </a:r>
            <a:r>
              <a:rPr lang="en-NZ" sz="3400" dirty="0"/>
              <a:t> Instruction</a:t>
            </a:r>
          </a:p>
          <a:p>
            <a:pPr lvl="2" eaLnBrk="1" hangingPunct="1"/>
            <a:r>
              <a:rPr lang="en-NZ" sz="3400" dirty="0"/>
              <a:t>Pseudo-code definition of the</a:t>
            </a:r>
            <a:br>
              <a:rPr lang="en-NZ" sz="3400" dirty="0"/>
            </a:br>
            <a:r>
              <a:rPr lang="en-NZ" sz="3400" dirty="0"/>
              <a:t>hardware instruction:</a:t>
            </a:r>
          </a:p>
          <a:p>
            <a:pPr marL="860425" lvl="3" indent="0" eaLnBrk="1" hangingPunct="1">
              <a:buNone/>
            </a:pPr>
            <a:br>
              <a:rPr lang="en-NZ" sz="2800" dirty="0"/>
            </a:br>
            <a:r>
              <a:rPr lang="en-NZ" sz="2800" dirty="0" err="1"/>
              <a:t>compare_and_swap</a:t>
            </a:r>
            <a:r>
              <a:rPr lang="en-NZ" sz="2800" dirty="0"/>
              <a:t> (word, </a:t>
            </a:r>
            <a:r>
              <a:rPr lang="en-NZ" sz="2800" dirty="0" err="1"/>
              <a:t>test_val</a:t>
            </a:r>
            <a:r>
              <a:rPr lang="en-NZ" sz="2800" dirty="0"/>
              <a:t>, </a:t>
            </a:r>
            <a:r>
              <a:rPr lang="en-NZ" sz="2800" dirty="0" err="1"/>
              <a:t>new_val</a:t>
            </a:r>
            <a:r>
              <a:rPr lang="en-NZ" sz="2800" dirty="0"/>
              <a:t>)</a:t>
            </a:r>
            <a:br>
              <a:rPr lang="en-NZ" sz="2800" dirty="0"/>
            </a:br>
            <a:r>
              <a:rPr lang="en-NZ" sz="2800" dirty="0"/>
              <a:t>if (word ==</a:t>
            </a:r>
            <a:r>
              <a:rPr lang="en-NZ" sz="2800" dirty="0" err="1"/>
              <a:t>test_val</a:t>
            </a:r>
            <a:r>
              <a:rPr lang="en-NZ" sz="2800" dirty="0"/>
              <a:t>)</a:t>
            </a:r>
            <a:br>
              <a:rPr lang="en-NZ" sz="2800" dirty="0"/>
            </a:br>
            <a:r>
              <a:rPr lang="en-NZ" sz="2800" dirty="0"/>
              <a:t>    word = </a:t>
            </a:r>
            <a:r>
              <a:rPr lang="en-NZ" sz="2800" dirty="0" err="1"/>
              <a:t>new_val</a:t>
            </a:r>
            <a:r>
              <a:rPr lang="en-NZ" sz="2800" dirty="0"/>
              <a:t>;</a:t>
            </a:r>
            <a:br>
              <a:rPr lang="en-NZ" sz="2800" dirty="0"/>
            </a:br>
            <a:r>
              <a:rPr lang="en-NZ" sz="2800" dirty="0"/>
              <a:t>return </a:t>
            </a:r>
            <a:r>
              <a:rPr lang="en-NZ" sz="2800" dirty="0" err="1"/>
              <a:t>new_val</a:t>
            </a:r>
            <a:br>
              <a:rPr lang="en-NZ" sz="2800" dirty="0"/>
            </a:br>
            <a:r>
              <a:rPr lang="en-NZ" sz="2800" dirty="0"/>
              <a:t>    </a:t>
            </a:r>
          </a:p>
        </p:txBody>
      </p:sp>
      <p:pic>
        <p:nvPicPr>
          <p:cNvPr id="307203" name="Picture 3"/>
          <p:cNvPicPr>
            <a:picLocks noChangeAspect="1"/>
          </p:cNvPicPr>
          <p:nvPr/>
        </p:nvPicPr>
        <p:blipFill>
          <a:blip r:embed="rId3"/>
          <a:srcRect/>
          <a:stretch>
            <a:fillRect/>
          </a:stretch>
        </p:blipFill>
        <p:spPr bwMode="auto">
          <a:xfrm rot="1357152">
            <a:off x="7324725" y="2330450"/>
            <a:ext cx="1241425" cy="1093788"/>
          </a:xfrm>
          <a:prstGeom prst="rect">
            <a:avLst/>
          </a:prstGeom>
          <a:noFill/>
          <a:ln w="9525">
            <a:noFill/>
            <a:miter lim="800000"/>
            <a:headEnd/>
            <a:tailEnd/>
          </a:ln>
        </p:spPr>
      </p:pic>
    </p:spTree>
    <p:extLst>
      <p:ext uri="{BB962C8B-B14F-4D97-AF65-F5344CB8AC3E}">
        <p14:creationId xmlns:p14="http://schemas.microsoft.com/office/powerpoint/2010/main" val="2614967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9144000" cy="1447800"/>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Compare and Swap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Instruction</a:t>
            </a:r>
          </a:p>
        </p:txBody>
      </p:sp>
      <p:pic>
        <p:nvPicPr>
          <p:cNvPr id="309250" name="Picture 4"/>
          <p:cNvPicPr>
            <a:picLocks noChangeAspect="1" noChangeArrowheads="1"/>
          </p:cNvPicPr>
          <p:nvPr/>
        </p:nvPicPr>
        <p:blipFill>
          <a:blip r:embed="rId3"/>
          <a:srcRect/>
          <a:stretch>
            <a:fillRect/>
          </a:stretch>
        </p:blipFill>
        <p:spPr bwMode="auto">
          <a:xfrm>
            <a:off x="1198217" y="1953453"/>
            <a:ext cx="5791200" cy="4540250"/>
          </a:xfrm>
          <a:prstGeom prst="rect">
            <a:avLst/>
          </a:prstGeom>
          <a:noFill/>
          <a:ln w="9525">
            <a:noFill/>
            <a:miter lim="800000"/>
            <a:headEnd/>
            <a:tailEnd/>
          </a:ln>
        </p:spPr>
      </p:pic>
      <p:sp>
        <p:nvSpPr>
          <p:cNvPr id="6" name="TextBox 5"/>
          <p:cNvSpPr txBox="1"/>
          <p:nvPr/>
        </p:nvSpPr>
        <p:spPr>
          <a:xfrm>
            <a:off x="2743200" y="6550025"/>
            <a:ext cx="4216400" cy="307975"/>
          </a:xfrm>
          <a:prstGeom prst="rect">
            <a:avLst/>
          </a:prstGeom>
          <a:noFill/>
        </p:spPr>
        <p:txBody>
          <a:bodyPr wrap="none">
            <a:spAutoFit/>
          </a:bodyPr>
          <a:lstStyle/>
          <a:p>
            <a:pPr>
              <a:defRPr/>
            </a:pPr>
            <a:r>
              <a:rPr lang="en-US" sz="1400" dirty="0">
                <a:latin typeface="+mj-lt"/>
                <a:cs typeface="+mn-cs"/>
              </a:rPr>
              <a:t>Figure 5.2  Hardware Support for Mutual Exclusion</a:t>
            </a:r>
          </a:p>
        </p:txBody>
      </p:sp>
      <p:pic>
        <p:nvPicPr>
          <p:cNvPr id="309252" name="Picture 6"/>
          <p:cNvPicPr>
            <a:picLocks noChangeAspect="1"/>
          </p:cNvPicPr>
          <p:nvPr/>
        </p:nvPicPr>
        <p:blipFill>
          <a:blip r:embed="rId4"/>
          <a:srcRect/>
          <a:stretch>
            <a:fillRect/>
          </a:stretch>
        </p:blipFill>
        <p:spPr bwMode="auto">
          <a:xfrm>
            <a:off x="304800" y="5334000"/>
            <a:ext cx="914400" cy="1209675"/>
          </a:xfrm>
          <a:prstGeom prst="rect">
            <a:avLst/>
          </a:prstGeom>
          <a:noFill/>
          <a:ln w="9525">
            <a:noFill/>
            <a:miter lim="800000"/>
            <a:headEnd/>
            <a:tailEnd/>
          </a:ln>
        </p:spPr>
      </p:pic>
      <p:sp>
        <p:nvSpPr>
          <p:cNvPr id="3" name="TextBox 2"/>
          <p:cNvSpPr txBox="1"/>
          <p:nvPr/>
        </p:nvSpPr>
        <p:spPr>
          <a:xfrm>
            <a:off x="6996042" y="1462049"/>
            <a:ext cx="1919357" cy="5078313"/>
          </a:xfrm>
          <a:prstGeom prst="rect">
            <a:avLst/>
          </a:prstGeom>
          <a:noFill/>
        </p:spPr>
        <p:txBody>
          <a:bodyPr wrap="square" rtlCol="0">
            <a:spAutoFit/>
          </a:bodyPr>
          <a:lstStyle/>
          <a:p>
            <a:r>
              <a:rPr lang="en-US" dirty="0"/>
              <a:t>word = bolt</a:t>
            </a:r>
          </a:p>
          <a:p>
            <a:r>
              <a:rPr lang="en-US" dirty="0" err="1"/>
              <a:t>test_val</a:t>
            </a:r>
            <a:r>
              <a:rPr lang="en-US" dirty="0"/>
              <a:t> = 0</a:t>
            </a:r>
          </a:p>
          <a:p>
            <a:r>
              <a:rPr lang="en-US" dirty="0" err="1"/>
              <a:t>new_val</a:t>
            </a:r>
            <a:r>
              <a:rPr lang="en-US" dirty="0"/>
              <a:t> = 1</a:t>
            </a:r>
          </a:p>
          <a:p>
            <a:endParaRPr lang="en-US" dirty="0"/>
          </a:p>
          <a:p>
            <a:r>
              <a:rPr lang="en-US" dirty="0"/>
              <a:t>If bolt is 0 when the C&amp;S is executed, the condition is false and P enters its critical section. (leaves bolt = 1)</a:t>
            </a:r>
          </a:p>
          <a:p>
            <a:r>
              <a:rPr lang="en-US" dirty="0"/>
              <a:t>If bolt = 1 when C&amp;S executes, P continues to execute the while loop.  It’s busy waiting ( or spinning)</a:t>
            </a:r>
          </a:p>
        </p:txBody>
      </p:sp>
    </p:spTree>
  </p:cSld>
  <p:clrMapOvr>
    <a:masterClrMapping/>
  </p:clrMapOvr>
  <p:transition spd="med">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472127"/>
            <a:ext cx="7824788" cy="1323041"/>
          </a:xfrm>
        </p:spPr>
        <p:txBody>
          <a:bodyPr/>
          <a:lstStyle/>
          <a:p>
            <a:pPr algn="ctr" eaLnBrk="1" fontAlgn="auto" hangingPunct="1">
              <a:spcAft>
                <a:spcPts val="0"/>
              </a:spcAft>
              <a:defRPr/>
            </a:pP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Special Machine Instruction:</a:t>
            </a:r>
            <a:b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b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Advantages</a:t>
            </a:r>
          </a:p>
        </p:txBody>
      </p:sp>
      <p:sp>
        <p:nvSpPr>
          <p:cNvPr id="313346" name="Content Placeholder 2"/>
          <p:cNvSpPr>
            <a:spLocks noGrp="1"/>
          </p:cNvSpPr>
          <p:nvPr>
            <p:ph sz="half" idx="1"/>
          </p:nvPr>
        </p:nvSpPr>
        <p:spPr>
          <a:xfrm>
            <a:off x="658813" y="2286000"/>
            <a:ext cx="8180387" cy="3840163"/>
          </a:xfrm>
        </p:spPr>
        <p:txBody>
          <a:bodyPr/>
          <a:lstStyle/>
          <a:p>
            <a:pPr eaLnBrk="1" hangingPunct="1">
              <a:lnSpc>
                <a:spcPct val="80000"/>
              </a:lnSpc>
            </a:pPr>
            <a:r>
              <a:rPr lang="en-US" sz="3500"/>
              <a:t> </a:t>
            </a:r>
            <a:r>
              <a:rPr lang="en-US" sz="3200"/>
              <a:t>Applicable to any number of processes on     either a single processor or multiple   processors sharing main memory</a:t>
            </a:r>
          </a:p>
          <a:p>
            <a:pPr eaLnBrk="1" hangingPunct="1">
              <a:lnSpc>
                <a:spcPct val="80000"/>
              </a:lnSpc>
            </a:pPr>
            <a:r>
              <a:rPr lang="en-US" sz="3200"/>
              <a:t> Simple and easy to verify</a:t>
            </a:r>
          </a:p>
          <a:p>
            <a:pPr eaLnBrk="1" hangingPunct="1">
              <a:lnSpc>
                <a:spcPct val="80000"/>
              </a:lnSpc>
            </a:pPr>
            <a:r>
              <a:rPr lang="en-US" sz="3200"/>
              <a:t> It can be used to support multiple critical sections; each critical section can be defined by its own variable</a:t>
            </a:r>
          </a:p>
          <a:p>
            <a:pPr eaLnBrk="1" hangingPunct="1">
              <a:lnSpc>
                <a:spcPct val="80000"/>
              </a:lnSpc>
            </a:pPr>
            <a:endParaRPr lang="en-US" sz="700"/>
          </a:p>
        </p:txBody>
      </p:sp>
      <p:sp>
        <p:nvSpPr>
          <p:cNvPr id="4" name="Up Arrow 3"/>
          <p:cNvSpPr/>
          <p:nvPr/>
        </p:nvSpPr>
        <p:spPr>
          <a:xfrm>
            <a:off x="685800" y="22860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Up Arrow 7"/>
          <p:cNvSpPr/>
          <p:nvPr/>
        </p:nvSpPr>
        <p:spPr>
          <a:xfrm>
            <a:off x="685800" y="36576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Up Arrow 8"/>
          <p:cNvSpPr/>
          <p:nvPr/>
        </p:nvSpPr>
        <p:spPr>
          <a:xfrm>
            <a:off x="685800" y="43434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3350" name="Picture 14"/>
          <p:cNvPicPr>
            <a:picLocks noChangeAspect="1"/>
          </p:cNvPicPr>
          <p:nvPr/>
        </p:nvPicPr>
        <p:blipFill>
          <a:blip r:embed="rId3"/>
          <a:srcRect/>
          <a:stretch>
            <a:fillRect/>
          </a:stretch>
        </p:blipFill>
        <p:spPr bwMode="auto">
          <a:xfrm rot="258191">
            <a:off x="6858000" y="5257800"/>
            <a:ext cx="1524000" cy="128905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400" b="1" dirty="0">
                <a:ln w="1905"/>
                <a:solidFill>
                  <a:schemeClr val="accent1">
                    <a:lumMod val="75000"/>
                  </a:schemeClr>
                </a:solidFill>
                <a:effectLst>
                  <a:innerShdw blurRad="69850" dist="43180" dir="5400000">
                    <a:srgbClr val="000000">
                      <a:alpha val="65000"/>
                    </a:srgbClr>
                  </a:innerShdw>
                </a:effectLst>
              </a:rPr>
              <a:t>Special Machine Instruction:</a:t>
            </a:r>
            <a:br>
              <a:rPr lang="en-US" sz="4400" b="1" dirty="0">
                <a:ln w="1905"/>
                <a:solidFill>
                  <a:schemeClr val="accent1">
                    <a:lumMod val="75000"/>
                  </a:schemeClr>
                </a:solidFill>
                <a:effectLst>
                  <a:innerShdw blurRad="69850" dist="43180" dir="5400000">
                    <a:srgbClr val="000000">
                      <a:alpha val="65000"/>
                    </a:srgbClr>
                  </a:innerShdw>
                </a:effectLst>
              </a:rPr>
            </a:br>
            <a:r>
              <a:rPr lang="en-US" sz="4400" b="1" dirty="0">
                <a:ln w="1905"/>
                <a:solidFill>
                  <a:schemeClr val="accent1">
                    <a:lumMod val="75000"/>
                  </a:schemeClr>
                </a:solidFill>
                <a:effectLst>
                  <a:innerShdw blurRad="69850" dist="43180" dir="5400000">
                    <a:srgbClr val="000000">
                      <a:alpha val="65000"/>
                    </a:srgbClr>
                  </a:innerShdw>
                </a:effectLst>
              </a:rPr>
              <a:t>Disadvantages</a:t>
            </a:r>
          </a:p>
        </p:txBody>
      </p:sp>
      <p:sp>
        <p:nvSpPr>
          <p:cNvPr id="315394" name="Content Placeholder 2"/>
          <p:cNvSpPr>
            <a:spLocks noGrp="1"/>
          </p:cNvSpPr>
          <p:nvPr>
            <p:ph sz="half" idx="1"/>
          </p:nvPr>
        </p:nvSpPr>
        <p:spPr>
          <a:xfrm>
            <a:off x="457200" y="2057400"/>
            <a:ext cx="8229600" cy="4495800"/>
          </a:xfrm>
        </p:spPr>
        <p:txBody>
          <a:bodyPr>
            <a:normAutofit lnSpcReduction="10000"/>
          </a:bodyPr>
          <a:lstStyle/>
          <a:p>
            <a:pPr marL="273050" indent="-457200" eaLnBrk="1" hangingPunct="1">
              <a:spcBef>
                <a:spcPts val="600"/>
              </a:spcBef>
            </a:pPr>
            <a:r>
              <a:rPr lang="en-US" sz="3200" dirty="0">
                <a:latin typeface="Calibri" pitchFamily="34" charset="0"/>
              </a:rPr>
              <a:t>  </a:t>
            </a:r>
            <a:r>
              <a:rPr lang="en-US" sz="3200" dirty="0"/>
              <a:t>Busy-waiting is employed, thus while a                      process is waiting for access to a critical section it continues to consume processor time</a:t>
            </a:r>
          </a:p>
          <a:p>
            <a:pPr marL="273050" indent="-457200" eaLnBrk="1" hangingPunct="1">
              <a:spcBef>
                <a:spcPts val="600"/>
              </a:spcBef>
            </a:pPr>
            <a:r>
              <a:rPr lang="en-US" sz="3200" dirty="0"/>
              <a:t>  Starvation is possible when a process leaves a critical section and more than one process is waiting</a:t>
            </a:r>
            <a:endParaRPr lang="en-NZ" sz="3200" dirty="0"/>
          </a:p>
          <a:p>
            <a:pPr marL="273050" indent="-457200" eaLnBrk="1" hangingPunct="1">
              <a:spcBef>
                <a:spcPts val="600"/>
              </a:spcBef>
            </a:pPr>
            <a:r>
              <a:rPr lang="en-US" sz="3200" dirty="0"/>
              <a:t> Deadlock is possible if priority-</a:t>
            </a:r>
            <a:br>
              <a:rPr lang="en-US" sz="3200" dirty="0"/>
            </a:br>
            <a:r>
              <a:rPr lang="en-US" sz="3200" dirty="0"/>
              <a:t>   based scheduling is used</a:t>
            </a:r>
          </a:p>
        </p:txBody>
      </p:sp>
      <p:sp>
        <p:nvSpPr>
          <p:cNvPr id="4" name="Down Arrow 3"/>
          <p:cNvSpPr/>
          <p:nvPr/>
        </p:nvSpPr>
        <p:spPr>
          <a:xfrm>
            <a:off x="457200" y="43434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5396" name="Picture 6"/>
          <p:cNvPicPr>
            <a:picLocks noChangeAspect="1"/>
          </p:cNvPicPr>
          <p:nvPr/>
        </p:nvPicPr>
        <p:blipFill>
          <a:blip r:embed="rId3"/>
          <a:srcRect/>
          <a:stretch>
            <a:fillRect/>
          </a:stretch>
        </p:blipFill>
        <p:spPr bwMode="auto">
          <a:xfrm>
            <a:off x="6629400" y="5181600"/>
            <a:ext cx="1638300" cy="1333500"/>
          </a:xfrm>
          <a:prstGeom prst="rect">
            <a:avLst/>
          </a:prstGeom>
          <a:noFill/>
          <a:ln w="9525">
            <a:noFill/>
            <a:miter lim="800000"/>
            <a:headEnd/>
            <a:tailEnd/>
          </a:ln>
        </p:spPr>
      </p:pic>
      <p:sp>
        <p:nvSpPr>
          <p:cNvPr id="8" name="Down Arrow 7"/>
          <p:cNvSpPr/>
          <p:nvPr/>
        </p:nvSpPr>
        <p:spPr>
          <a:xfrm>
            <a:off x="457200" y="58674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Down Arrow 8"/>
          <p:cNvSpPr/>
          <p:nvPr/>
        </p:nvSpPr>
        <p:spPr>
          <a:xfrm>
            <a:off x="457200" y="22098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0"/>
            <a:ext cx="2133600" cy="5715000"/>
          </a:xfrm>
        </p:spPr>
        <p:txBody>
          <a:bodyPr vert="vert270" anchor="ctr" anchorCtr="1"/>
          <a:lstStyle/>
          <a:p>
            <a:pPr eaLnBrk="1" fontAlgn="auto" hangingPunct="1">
              <a:spcAft>
                <a:spcPts val="0"/>
              </a:spcAft>
              <a:defRPr/>
            </a:pPr>
            <a:r>
              <a:rPr lang="en-US" sz="4800" b="1" spc="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Common</a:t>
            </a:r>
            <a:r>
              <a:rPr lang="en-US" b="1" spc="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800" b="1" spc="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Concurrency Mechanisms</a:t>
            </a:r>
          </a:p>
        </p:txBody>
      </p:sp>
      <p:graphicFrame>
        <p:nvGraphicFramePr>
          <p:cNvPr id="184322" name="Object 2"/>
          <p:cNvGraphicFramePr>
            <a:graphicFrameLocks noChangeAspect="1"/>
          </p:cNvGraphicFramePr>
          <p:nvPr/>
        </p:nvGraphicFramePr>
        <p:xfrm>
          <a:off x="3124200" y="685800"/>
          <a:ext cx="5410200" cy="5727700"/>
        </p:xfrm>
        <a:graphic>
          <a:graphicData uri="http://schemas.openxmlformats.org/presentationml/2006/ole">
            <mc:AlternateContent xmlns:mc="http://schemas.openxmlformats.org/markup-compatibility/2006">
              <mc:Choice xmlns:v="urn:schemas-microsoft-com:vml" Requires="v">
                <p:oleObj spid="_x0000_s184334" name="Document" r:id="rId4" imgW="6083076" imgH="6298968" progId="">
                  <p:embed/>
                </p:oleObj>
              </mc:Choice>
              <mc:Fallback>
                <p:oleObj name="Document" r:id="rId4" imgW="6083076" imgH="629896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85800"/>
                        <a:ext cx="5410200" cy="572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4324" name="TextBox 3"/>
          <p:cNvSpPr txBox="1">
            <a:spLocks noChangeArrowheads="1"/>
          </p:cNvSpPr>
          <p:nvPr/>
        </p:nvSpPr>
        <p:spPr bwMode="auto">
          <a:xfrm>
            <a:off x="3124200" y="609600"/>
            <a:ext cx="5486400" cy="228600"/>
          </a:xfrm>
          <a:prstGeom prst="rect">
            <a:avLst/>
          </a:prstGeom>
          <a:blipFill dpi="0" rotWithShape="1">
            <a:blip r:embed="rId6"/>
            <a:srcRect/>
            <a:tile tx="0" ty="0" sx="100000" sy="100000" flip="none" algn="tl"/>
          </a:blipFill>
          <a:ln w="9525">
            <a:noFill/>
            <a:miter lim="800000"/>
            <a:headEnd/>
            <a:tailEnd/>
          </a:ln>
        </p:spPr>
        <p:txBody>
          <a:bodyPr>
            <a:spAutoFit/>
          </a:bodyPr>
          <a:lstStyle/>
          <a:p>
            <a:endParaRPr lang="en-US"/>
          </a:p>
        </p:txBody>
      </p:sp>
      <p:sp>
        <p:nvSpPr>
          <p:cNvPr id="184325" name="TextBox 4"/>
          <p:cNvSpPr txBox="1">
            <a:spLocks noChangeArrowheads="1"/>
          </p:cNvSpPr>
          <p:nvPr/>
        </p:nvSpPr>
        <p:spPr bwMode="auto">
          <a:xfrm>
            <a:off x="3124200" y="6248400"/>
            <a:ext cx="5486400" cy="228600"/>
          </a:xfrm>
          <a:prstGeom prst="rect">
            <a:avLst/>
          </a:prstGeom>
          <a:blipFill dpi="0" rotWithShape="1">
            <a:blip r:embed="rId6"/>
            <a:srcRect/>
            <a:tile tx="0" ty="0" sx="100000" sy="100000" flip="none" algn="tl"/>
          </a:blipFill>
          <a:ln w="9525">
            <a:noFill/>
            <a:miter lim="800000"/>
            <a:headEnd/>
            <a:tailEnd/>
          </a:ln>
        </p:spPr>
        <p:txBody>
          <a:bodyPr>
            <a:spAutoFit/>
          </a:bodyPr>
          <a:lstStyle/>
          <a:p>
            <a:endParaRPr lang="en-US"/>
          </a:p>
        </p:txBody>
      </p:sp>
      <p:pic>
        <p:nvPicPr>
          <p:cNvPr id="184326" name="Picture 7"/>
          <p:cNvPicPr>
            <a:picLocks noChangeAspect="1"/>
          </p:cNvPicPr>
          <p:nvPr/>
        </p:nvPicPr>
        <p:blipFill>
          <a:blip r:embed="rId7"/>
          <a:srcRect/>
          <a:stretch>
            <a:fillRect/>
          </a:stretch>
        </p:blipFill>
        <p:spPr bwMode="auto">
          <a:xfrm>
            <a:off x="457200" y="4800600"/>
            <a:ext cx="1530350" cy="1609725"/>
          </a:xfrm>
          <a:prstGeom prst="rect">
            <a:avLst/>
          </a:prstGeom>
          <a:noFill/>
          <a:ln w="9525">
            <a:noFill/>
            <a:miter lim="800000"/>
            <a:headEnd/>
            <a:tailEnd/>
          </a:ln>
        </p:spPr>
      </p:pic>
    </p:spTree>
  </p:cSld>
  <p:clrMapOvr>
    <a:masterClrMapping/>
  </p:clrMapOvr>
  <p:transition spd="med">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648200" cy="1142999"/>
          </a:xfrm>
        </p:spPr>
        <p:txBody>
          <a:bodyPr/>
          <a:lstStyle/>
          <a:p>
            <a:pPr eaLnBrk="1" fontAlgn="auto" hangingPunct="1">
              <a:spcAft>
                <a:spcPts val="0"/>
              </a:spcAft>
              <a:defRPr/>
            </a:pPr>
            <a:r>
              <a:rPr lang="en-NZ" sz="5400" b="1" spc="200" dirty="0">
                <a:ln w="1905"/>
                <a:solidFill>
                  <a:schemeClr val="bg2">
                    <a:lumMod val="10000"/>
                  </a:schemeClr>
                </a:solidFill>
                <a:effectLst>
                  <a:innerShdw blurRad="69850" dist="43180" dir="5400000">
                    <a:srgbClr val="000000">
                      <a:alpha val="65000"/>
                    </a:srgbClr>
                  </a:innerShdw>
                </a:effectLst>
              </a:rPr>
              <a:t>Semaphore</a:t>
            </a:r>
          </a:p>
        </p:txBody>
      </p:sp>
      <p:graphicFrame>
        <p:nvGraphicFramePr>
          <p:cNvPr id="4" name="Content Placeholder 3"/>
          <p:cNvGraphicFramePr>
            <a:graphicFrameLocks noGrp="1"/>
          </p:cNvGraphicFramePr>
          <p:nvPr>
            <p:ph sz="half" idx="1"/>
          </p:nvPr>
        </p:nvGraphicFramePr>
        <p:xfrm>
          <a:off x="533400" y="20574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4572000"/>
            <a:ext cx="8229600" cy="1831975"/>
          </a:xfrm>
          <a:prstGeom prst="rect">
            <a:avLst/>
          </a:prstGeom>
          <a:blipFill rotWithShape="1">
            <a:blip r:embed="rId8"/>
            <a:tile tx="0" ty="0" sx="100000" sy="100000" flip="none" algn="tl"/>
          </a:blipFill>
        </p:spPr>
        <p:txBody>
          <a:bodyPr>
            <a:spAutoFit/>
          </a:bodyPr>
          <a:lstStyle/>
          <a:p>
            <a:pPr marL="919163" indent="-457200">
              <a:spcBef>
                <a:spcPts val="1200"/>
              </a:spcBef>
              <a:buFont typeface="+mj-lt"/>
              <a:buAutoNum type="arabicParenR"/>
              <a:defRPr/>
            </a:pPr>
            <a:r>
              <a:rPr lang="en-US" sz="2500" b="1" dirty="0">
                <a:solidFill>
                  <a:schemeClr val="bg2">
                    <a:lumMod val="25000"/>
                  </a:schemeClr>
                </a:solidFill>
                <a:latin typeface="Cambria"/>
                <a:cs typeface="+mn-cs"/>
              </a:rPr>
              <a:t>May be initialized to a nonnegative integer value</a:t>
            </a:r>
          </a:p>
          <a:p>
            <a:pPr marL="919163" indent="-457200">
              <a:spcBef>
                <a:spcPts val="1200"/>
              </a:spcBef>
              <a:buFont typeface="+mj-lt"/>
              <a:buAutoNum type="arabicParenR"/>
              <a:defRPr/>
            </a:pPr>
            <a:r>
              <a:rPr lang="en-US" sz="2500" b="1" dirty="0">
                <a:solidFill>
                  <a:schemeClr val="bg2">
                    <a:lumMod val="25000"/>
                  </a:schemeClr>
                </a:solidFill>
                <a:latin typeface="Cambria"/>
                <a:cs typeface="+mn-cs"/>
              </a:rPr>
              <a:t>The </a:t>
            </a:r>
            <a:r>
              <a:rPr lang="en-US" sz="2500" b="1" dirty="0" err="1">
                <a:solidFill>
                  <a:schemeClr val="bg2">
                    <a:lumMod val="25000"/>
                  </a:schemeClr>
                </a:solidFill>
                <a:latin typeface="Cambria"/>
                <a:cs typeface="+mn-cs"/>
              </a:rPr>
              <a:t>semWait</a:t>
            </a:r>
            <a:r>
              <a:rPr lang="en-US" sz="2500" b="1" dirty="0">
                <a:solidFill>
                  <a:schemeClr val="bg2">
                    <a:lumMod val="25000"/>
                  </a:schemeClr>
                </a:solidFill>
                <a:latin typeface="Cambria"/>
                <a:cs typeface="+mn-cs"/>
              </a:rPr>
              <a:t> operation decrements the value</a:t>
            </a:r>
          </a:p>
          <a:p>
            <a:pPr marL="919163" indent="-457200">
              <a:spcBef>
                <a:spcPts val="1200"/>
              </a:spcBef>
              <a:buFont typeface="+mj-lt"/>
              <a:buAutoNum type="arabicParenR"/>
              <a:defRPr/>
            </a:pPr>
            <a:r>
              <a:rPr lang="en-US" sz="2500" b="1" dirty="0">
                <a:solidFill>
                  <a:schemeClr val="bg2">
                    <a:lumMod val="25000"/>
                  </a:schemeClr>
                </a:solidFill>
                <a:latin typeface="Cambria"/>
                <a:cs typeface="+mn-cs"/>
              </a:rPr>
              <a:t>The </a:t>
            </a:r>
            <a:r>
              <a:rPr lang="en-US" sz="2500" b="1" dirty="0" err="1">
                <a:solidFill>
                  <a:schemeClr val="bg2">
                    <a:lumMod val="25000"/>
                  </a:schemeClr>
                </a:solidFill>
                <a:latin typeface="Cambria"/>
                <a:cs typeface="+mn-cs"/>
              </a:rPr>
              <a:t>semSignal</a:t>
            </a:r>
            <a:r>
              <a:rPr lang="en-US" sz="2500" b="1" dirty="0">
                <a:solidFill>
                  <a:schemeClr val="bg2">
                    <a:lumMod val="25000"/>
                  </a:schemeClr>
                </a:solidFill>
                <a:latin typeface="Cambria"/>
                <a:cs typeface="+mn-cs"/>
              </a:rPr>
              <a:t> operation increments the value</a:t>
            </a:r>
          </a:p>
          <a:p>
            <a:pPr>
              <a:defRPr/>
            </a:pPr>
            <a:endParaRPr lang="en-US" dirty="0">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eaLnBrk="1" fontAlgn="auto" hangingPunct="1">
              <a:spcAft>
                <a:spcPts val="0"/>
              </a:spcAft>
              <a:defRPr/>
            </a:pPr>
            <a:r>
              <a:rPr lang="en-US" sz="5400" b="1" spc="200" dirty="0">
                <a:ln w="1905"/>
                <a:solidFill>
                  <a:schemeClr val="bg2">
                    <a:lumMod val="10000"/>
                  </a:schemeClr>
                </a:solidFill>
                <a:effectLst>
                  <a:innerShdw blurRad="69850" dist="43180" dir="5400000">
                    <a:srgbClr val="000000">
                      <a:alpha val="65000"/>
                    </a:srgbClr>
                  </a:innerShdw>
                </a:effectLst>
              </a:rPr>
              <a:t>Consequences</a:t>
            </a:r>
          </a:p>
        </p:txBody>
      </p:sp>
      <p:graphicFrame>
        <p:nvGraphicFramePr>
          <p:cNvPr id="8" name="Content Placeholder 7"/>
          <p:cNvGraphicFramePr>
            <a:graphicFrameLocks noGrp="1"/>
          </p:cNvGraphicFramePr>
          <p:nvPr>
            <p:ph sz="half" idx="1"/>
          </p:nvPr>
        </p:nvGraphicFramePr>
        <p:xfrm>
          <a:off x="658812" y="2286000"/>
          <a:ext cx="8104187"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0"/>
            <a:ext cx="8229600" cy="1371600"/>
          </a:xfrm>
        </p:spPr>
        <p:txBody>
          <a:bodyPr/>
          <a:lstStyle/>
          <a:p>
            <a:pPr algn="ctr" eaLnBrk="1" fontAlgn="auto" hangingPunct="1">
              <a:spcAft>
                <a:spcPts val="0"/>
              </a:spcAft>
              <a:defRPr/>
            </a:pPr>
            <a:r>
              <a:rPr lang="en-US" sz="4800" b="1" spc="100" dirty="0">
                <a:solidFill>
                  <a:schemeClr val="accent1">
                    <a:lumMod val="50000"/>
                  </a:schemeClr>
                </a:solidFill>
              </a:rPr>
              <a:t>Semaphore Primitives</a:t>
            </a:r>
          </a:p>
        </p:txBody>
      </p:sp>
      <p:pic>
        <p:nvPicPr>
          <p:cNvPr id="323586" name="Content Placeholder 3" descr="Fig05_03.gif"/>
          <p:cNvPicPr>
            <a:picLocks noGrp="1" noChangeAspect="1"/>
          </p:cNvPicPr>
          <p:nvPr/>
        </p:nvPicPr>
        <p:blipFill>
          <a:blip r:embed="rId3"/>
          <a:srcRect/>
          <a:stretch>
            <a:fillRect/>
          </a:stretch>
        </p:blipFill>
        <p:spPr bwMode="auto">
          <a:xfrm>
            <a:off x="1447800" y="1447800"/>
            <a:ext cx="6981825" cy="5035550"/>
          </a:xfrm>
          <a:prstGeom prst="rect">
            <a:avLst/>
          </a:prstGeom>
          <a:noFill/>
          <a:ln w="9525">
            <a:noFill/>
            <a:miter lim="800000"/>
            <a:headEnd/>
            <a:tailEnd/>
          </a:ln>
        </p:spPr>
      </p:pic>
      <p:pic>
        <p:nvPicPr>
          <p:cNvPr id="323587" name="Picture 3"/>
          <p:cNvPicPr>
            <a:picLocks noChangeAspect="1"/>
          </p:cNvPicPr>
          <p:nvPr/>
        </p:nvPicPr>
        <p:blipFill>
          <a:blip r:embed="rId4"/>
          <a:srcRect/>
          <a:stretch>
            <a:fillRect/>
          </a:stretch>
        </p:blipFill>
        <p:spPr bwMode="auto">
          <a:xfrm>
            <a:off x="304800" y="5257800"/>
            <a:ext cx="920750" cy="1219200"/>
          </a:xfrm>
          <a:prstGeom prst="rect">
            <a:avLst/>
          </a:prstGeom>
          <a:noFill/>
          <a:ln w="9525">
            <a:noFill/>
            <a:miter lim="800000"/>
            <a:headEnd/>
            <a:tailEnd/>
          </a:ln>
        </p:spPr>
      </p:pic>
    </p:spTree>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Concurrency &amp; Shared Data</a:t>
            </a:r>
          </a:p>
        </p:txBody>
      </p:sp>
      <p:sp>
        <p:nvSpPr>
          <p:cNvPr id="3" name="Content Placeholder 2"/>
          <p:cNvSpPr>
            <a:spLocks noGrp="1"/>
          </p:cNvSpPr>
          <p:nvPr>
            <p:ph idx="1"/>
          </p:nvPr>
        </p:nvSpPr>
        <p:spPr>
          <a:xfrm>
            <a:off x="838200" y="2286000"/>
            <a:ext cx="7772400" cy="3840163"/>
          </a:xfrm>
        </p:spPr>
        <p:txBody>
          <a:bodyPr/>
          <a:lstStyle/>
          <a:p>
            <a:r>
              <a:rPr lang="en-US" sz="3200" dirty="0"/>
              <a:t>Concurrent processes may share data to support communication, info exchange,...</a:t>
            </a:r>
          </a:p>
          <a:p>
            <a:r>
              <a:rPr lang="en-US" sz="3200" dirty="0"/>
              <a:t>Threads in the same process can share global address space</a:t>
            </a:r>
          </a:p>
          <a:p>
            <a:r>
              <a:rPr lang="en-US" sz="3200" dirty="0"/>
              <a:t>Concurrent sharing may cause problems</a:t>
            </a:r>
          </a:p>
          <a:p>
            <a:r>
              <a:rPr lang="en-US" sz="3200" dirty="0"/>
              <a:t>For example: </a:t>
            </a:r>
            <a:r>
              <a:rPr lang="en-US" sz="3200"/>
              <a:t>lost updates</a:t>
            </a:r>
            <a:endParaRPr lang="en-US" sz="3200" dirty="0"/>
          </a:p>
        </p:txBody>
      </p:sp>
    </p:spTree>
    <p:extLst>
      <p:ext uri="{BB962C8B-B14F-4D97-AF65-F5344CB8AC3E}">
        <p14:creationId xmlns:p14="http://schemas.microsoft.com/office/powerpoint/2010/main" val="97798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9296400" cy="838200"/>
          </a:xfrm>
        </p:spPr>
        <p:txBody>
          <a:bodyPr/>
          <a:lstStyle/>
          <a:p>
            <a:pPr algn="ctr" eaLnBrk="1" fontAlgn="auto" hangingPunct="1">
              <a:spcAft>
                <a:spcPts val="0"/>
              </a:spcAft>
              <a:defRPr/>
            </a:pPr>
            <a:r>
              <a:rPr lang="en-US" sz="4800" b="1" dirty="0">
                <a:solidFill>
                  <a:schemeClr val="accent1">
                    <a:lumMod val="50000"/>
                  </a:schemeClr>
                </a:solidFill>
              </a:rPr>
              <a:t>Binary Semaphore Primitives</a:t>
            </a:r>
          </a:p>
        </p:txBody>
      </p:sp>
      <p:pic>
        <p:nvPicPr>
          <p:cNvPr id="325634" name="Content Placeholder 3" descr="Fig05_04.gif"/>
          <p:cNvPicPr>
            <a:picLocks noGrp="1" noChangeAspect="1"/>
          </p:cNvPicPr>
          <p:nvPr/>
        </p:nvPicPr>
        <p:blipFill>
          <a:blip r:embed="rId3"/>
          <a:srcRect/>
          <a:stretch>
            <a:fillRect/>
          </a:stretch>
        </p:blipFill>
        <p:spPr bwMode="auto">
          <a:xfrm>
            <a:off x="1524000" y="1524000"/>
            <a:ext cx="6134100" cy="4959350"/>
          </a:xfrm>
          <a:prstGeom prst="rect">
            <a:avLst/>
          </a:prstGeom>
          <a:noFill/>
          <a:ln w="9525">
            <a:noFill/>
            <a:miter lim="800000"/>
            <a:headEnd/>
            <a:tailEnd/>
          </a:ln>
        </p:spPr>
      </p:pic>
      <p:pic>
        <p:nvPicPr>
          <p:cNvPr id="325635" name="Picture 3"/>
          <p:cNvPicPr>
            <a:picLocks noChangeAspect="1"/>
          </p:cNvPicPr>
          <p:nvPr/>
        </p:nvPicPr>
        <p:blipFill>
          <a:blip r:embed="rId4"/>
          <a:srcRect/>
          <a:stretch>
            <a:fillRect/>
          </a:stretch>
        </p:blipFill>
        <p:spPr bwMode="auto">
          <a:xfrm>
            <a:off x="7848600" y="5334000"/>
            <a:ext cx="858838" cy="1136650"/>
          </a:xfrm>
          <a:prstGeom prst="rect">
            <a:avLst/>
          </a:prstGeom>
          <a:noFill/>
          <a:ln w="9525">
            <a:noFill/>
            <a:miter lim="800000"/>
            <a:headEnd/>
            <a:tailEnd/>
          </a:ln>
        </p:spPr>
      </p:pic>
    </p:spTree>
  </p:cSld>
  <p:clrMapOvr>
    <a:masterClrMapping/>
  </p:clrMapOvr>
  <p:transition spd="med">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eaLnBrk="1" fontAlgn="auto" hangingPunct="1">
              <a:spcAft>
                <a:spcPts val="0"/>
              </a:spcAft>
              <a:defRPr/>
            </a:pPr>
            <a:r>
              <a:rPr lang="en-NZ" b="1" dirty="0">
                <a:ln w="10541" cmpd="sng">
                  <a:solidFill>
                    <a:schemeClr val="accent1">
                      <a:shade val="88000"/>
                      <a:satMod val="110000"/>
                    </a:schemeClr>
                  </a:solidFill>
                  <a:prstDash val="solid"/>
                </a:ln>
                <a:solidFill>
                  <a:schemeClr val="accent6">
                    <a:lumMod val="50000"/>
                  </a:schemeClr>
                </a:solidFill>
                <a:effectLst/>
              </a:rPr>
              <a:t>Strong/Weak Semaphores</a:t>
            </a:r>
          </a:p>
        </p:txBody>
      </p:sp>
      <p:sp>
        <p:nvSpPr>
          <p:cNvPr id="3" name="Content Placeholder 2"/>
          <p:cNvSpPr>
            <a:spLocks noGrp="1"/>
          </p:cNvSpPr>
          <p:nvPr>
            <p:ph sz="half" idx="1"/>
          </p:nvPr>
        </p:nvSpPr>
        <p:spPr>
          <a:xfrm>
            <a:off x="381000" y="2209800"/>
            <a:ext cx="9067800" cy="609600"/>
          </a:xfrm>
        </p:spPr>
        <p:txBody>
          <a:bodyPr rtlCol="0">
            <a:noAutofit/>
          </a:bodyPr>
          <a:lstStyle/>
          <a:p>
            <a:pPr eaLnBrk="1" fontAlgn="auto" hangingPunct="1">
              <a:spcAft>
                <a:spcPts val="0"/>
              </a:spcAft>
              <a:buClr>
                <a:schemeClr val="accent1">
                  <a:lumMod val="75000"/>
                </a:schemeClr>
              </a:buClr>
              <a:buSzPct val="92000"/>
              <a:buFont typeface="Wingdings" charset="2"/>
              <a:buChar char="❋"/>
              <a:defRPr/>
            </a:pPr>
            <a:r>
              <a:rPr lang="en-NZ" sz="2400" dirty="0">
                <a:solidFill>
                  <a:schemeClr val="tx1">
                    <a:lumMod val="85000"/>
                    <a:lumOff val="15000"/>
                  </a:schemeClr>
                </a:solidFill>
              </a:rPr>
              <a:t>A queue is used to hold processes waiting on the semaphore</a:t>
            </a:r>
          </a:p>
          <a:p>
            <a:pPr eaLnBrk="1" fontAlgn="auto" hangingPunct="1">
              <a:spcAft>
                <a:spcPts val="0"/>
              </a:spcAft>
              <a:defRPr/>
            </a:pPr>
            <a:endParaRPr lang="en-NZ" sz="2800" dirty="0">
              <a:solidFill>
                <a:schemeClr val="tx1">
                  <a:lumMod val="85000"/>
                  <a:lumOff val="15000"/>
                </a:schemeClr>
              </a:solidFill>
            </a:endParaRPr>
          </a:p>
        </p:txBody>
      </p:sp>
      <p:graphicFrame>
        <p:nvGraphicFramePr>
          <p:cNvPr id="4" name="Diagram 3"/>
          <p:cNvGraphicFramePr/>
          <p:nvPr/>
        </p:nvGraphicFramePr>
        <p:xfrm>
          <a:off x="457200" y="2895600"/>
          <a:ext cx="8229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85800"/>
            <a:ext cx="8382000" cy="1295400"/>
          </a:xfrm>
        </p:spPr>
        <p:txBody>
          <a:bodyPr/>
          <a:lstStyle/>
          <a:p>
            <a:pPr algn="ctr" eaLnBrk="1" fontAlgn="auto" hangingPunct="1">
              <a:spcAft>
                <a:spcPts val="0"/>
              </a:spcAft>
              <a:defRPr/>
            </a:pPr>
            <a:r>
              <a:rPr lang="en-US" b="1" dirty="0">
                <a:ln w="10541" cmpd="sng">
                  <a:solidFill>
                    <a:schemeClr val="accent1">
                      <a:shade val="88000"/>
                      <a:satMod val="110000"/>
                    </a:schemeClr>
                  </a:solidFill>
                  <a:prstDash val="solid"/>
                </a:ln>
                <a:solidFill>
                  <a:schemeClr val="accent6">
                    <a:lumMod val="50000"/>
                  </a:schemeClr>
                </a:solidFill>
                <a:effectLst/>
              </a:rPr>
              <a:t>Example of Semaphore Mechanism</a:t>
            </a:r>
          </a:p>
        </p:txBody>
      </p:sp>
      <p:pic>
        <p:nvPicPr>
          <p:cNvPr id="329730" name="Content Placeholder 3" descr="Fig05_05a.gif"/>
          <p:cNvPicPr>
            <a:picLocks noChangeAspect="1"/>
          </p:cNvPicPr>
          <p:nvPr/>
        </p:nvPicPr>
        <p:blipFill>
          <a:blip r:embed="rId3"/>
          <a:srcRect/>
          <a:stretch>
            <a:fillRect/>
          </a:stretch>
        </p:blipFill>
        <p:spPr bwMode="auto">
          <a:xfrm>
            <a:off x="457200" y="2209800"/>
            <a:ext cx="3822700" cy="4191000"/>
          </a:xfrm>
          <a:prstGeom prst="rect">
            <a:avLst/>
          </a:prstGeom>
          <a:noFill/>
          <a:ln w="9525">
            <a:noFill/>
            <a:miter lim="800000"/>
            <a:headEnd/>
            <a:tailEnd/>
          </a:ln>
        </p:spPr>
      </p:pic>
      <p:pic>
        <p:nvPicPr>
          <p:cNvPr id="329731" name="Content Placeholder 3" descr="Fig05_05b.gif"/>
          <p:cNvPicPr>
            <a:picLocks noChangeAspect="1"/>
          </p:cNvPicPr>
          <p:nvPr/>
        </p:nvPicPr>
        <p:blipFill>
          <a:blip r:embed="rId4"/>
          <a:srcRect/>
          <a:stretch>
            <a:fillRect/>
          </a:stretch>
        </p:blipFill>
        <p:spPr bwMode="auto">
          <a:xfrm>
            <a:off x="4495800" y="2209800"/>
            <a:ext cx="4217988" cy="4191000"/>
          </a:xfrm>
          <a:prstGeom prst="rect">
            <a:avLst/>
          </a:prstGeom>
          <a:noFill/>
          <a:ln w="9525">
            <a:noFill/>
            <a:miter lim="800000"/>
            <a:headEnd/>
            <a:tailEnd/>
          </a:ln>
        </p:spPr>
      </p:pic>
    </p:spTree>
  </p:cSld>
  <p:clrMapOvr>
    <a:masterClrMapping/>
  </p:clrMapOvr>
  <p:transition spd="med">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Content Placeholder 3" descr="Fig05_06.gif"/>
          <p:cNvPicPr>
            <a:picLocks noGrp="1" noChangeAspect="1"/>
          </p:cNvPicPr>
          <p:nvPr>
            <p:ph idx="4294967295"/>
          </p:nvPr>
        </p:nvPicPr>
        <p:blipFill>
          <a:blip r:embed="rId3"/>
          <a:srcRect/>
          <a:stretch>
            <a:fillRect/>
          </a:stretch>
        </p:blipFill>
        <p:spPr>
          <a:xfrm>
            <a:off x="990600" y="1371600"/>
            <a:ext cx="7364413" cy="5105400"/>
          </a:xfrm>
        </p:spPr>
      </p:pic>
      <p:sp>
        <p:nvSpPr>
          <p:cNvPr id="3" name="TextBox 2"/>
          <p:cNvSpPr txBox="1"/>
          <p:nvPr/>
        </p:nvSpPr>
        <p:spPr>
          <a:xfrm>
            <a:off x="457200" y="457200"/>
            <a:ext cx="8229600" cy="892552"/>
          </a:xfrm>
          <a:prstGeom prst="rect">
            <a:avLst/>
          </a:prstGeom>
          <a:noFill/>
        </p:spPr>
        <p:txBody>
          <a:bodyPr>
            <a:spAutoFit/>
          </a:bodyPr>
          <a:lstStyle/>
          <a:p>
            <a:pPr algn="ctr">
              <a:defRPr/>
            </a:pPr>
            <a:r>
              <a:rPr lang="en-US" sz="5200" b="1" spc="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Mutual Exclusion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533400"/>
            <a:ext cx="7467600" cy="1371600"/>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Shared Data Protected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by a Semaphore</a:t>
            </a:r>
          </a:p>
        </p:txBody>
      </p:sp>
      <p:pic>
        <p:nvPicPr>
          <p:cNvPr id="333826" name="Picture 2"/>
          <p:cNvPicPr>
            <a:picLocks noChangeAspect="1" noChangeArrowheads="1"/>
          </p:cNvPicPr>
          <p:nvPr/>
        </p:nvPicPr>
        <p:blipFill>
          <a:blip r:embed="rId3"/>
          <a:srcRect/>
          <a:stretch>
            <a:fillRect/>
          </a:stretch>
        </p:blipFill>
        <p:spPr bwMode="auto">
          <a:xfrm>
            <a:off x="2743200" y="1905000"/>
            <a:ext cx="5943600" cy="4546600"/>
          </a:xfrm>
          <a:prstGeom prst="rect">
            <a:avLst/>
          </a:prstGeom>
          <a:noFill/>
          <a:ln w="9525">
            <a:noFill/>
            <a:miter lim="800000"/>
            <a:headEnd/>
            <a:tailEnd/>
          </a:ln>
        </p:spPr>
      </p:pic>
      <p:pic>
        <p:nvPicPr>
          <p:cNvPr id="333827" name="Picture 3"/>
          <p:cNvPicPr>
            <a:picLocks noChangeAspect="1"/>
          </p:cNvPicPr>
          <p:nvPr/>
        </p:nvPicPr>
        <p:blipFill>
          <a:blip r:embed="rId4"/>
          <a:srcRect/>
          <a:stretch>
            <a:fillRect/>
          </a:stretch>
        </p:blipFill>
        <p:spPr bwMode="auto">
          <a:xfrm>
            <a:off x="381000" y="2209800"/>
            <a:ext cx="2209800" cy="2209800"/>
          </a:xfrm>
          <a:prstGeom prst="rect">
            <a:avLst/>
          </a:prstGeom>
          <a:blipFill dpi="0" rotWithShape="1">
            <a:blip r:embed="rId5"/>
            <a:srcRect/>
            <a:tile tx="0" ty="0" sx="100000" sy="100000" flip="none" algn="tl"/>
          </a:blipFill>
          <a:ln w="9525">
            <a:noFill/>
            <a:miter lim="800000"/>
            <a:headEnd/>
            <a:tailEnd/>
          </a:ln>
        </p:spPr>
      </p:pic>
      <p:sp>
        <p:nvSpPr>
          <p:cNvPr id="333828" name="TextBox 6"/>
          <p:cNvSpPr txBox="1">
            <a:spLocks noChangeArrowheads="1"/>
          </p:cNvSpPr>
          <p:nvPr/>
        </p:nvSpPr>
        <p:spPr bwMode="auto">
          <a:xfrm>
            <a:off x="381000" y="2057400"/>
            <a:ext cx="2209800" cy="533400"/>
          </a:xfrm>
          <a:prstGeom prst="rect">
            <a:avLst/>
          </a:prstGeom>
          <a:blipFill dpi="0" rotWithShape="1">
            <a:blip r:embed="rId5"/>
            <a:srcRect/>
            <a:tile tx="0" ty="0" sx="100000" sy="100000" flip="none" algn="tl"/>
          </a:blipFill>
          <a:ln w="9525">
            <a:noFill/>
            <a:miter lim="800000"/>
            <a:headEnd/>
            <a:tailEnd/>
          </a:ln>
        </p:spPr>
        <p:txBody>
          <a:bodyPr>
            <a:spAutoFit/>
          </a:bodyPr>
          <a:lstStyle/>
          <a:p>
            <a:endParaRPr lang="en-US"/>
          </a:p>
        </p:txBody>
      </p:sp>
      <p:sp>
        <p:nvSpPr>
          <p:cNvPr id="333829" name="TextBox 7"/>
          <p:cNvSpPr txBox="1">
            <a:spLocks noChangeArrowheads="1"/>
          </p:cNvSpPr>
          <p:nvPr/>
        </p:nvSpPr>
        <p:spPr bwMode="auto">
          <a:xfrm>
            <a:off x="381000" y="4038600"/>
            <a:ext cx="2209800" cy="533400"/>
          </a:xfrm>
          <a:prstGeom prst="rect">
            <a:avLst/>
          </a:prstGeom>
          <a:blipFill dpi="0" rotWithShape="1">
            <a:blip r:embed="rId5"/>
            <a:srcRect/>
            <a:tile tx="0" ty="0" sx="100000" sy="100000" flip="none" algn="tl"/>
          </a:blipFill>
          <a:ln w="9525">
            <a:noFill/>
            <a:miter lim="800000"/>
            <a:headEnd/>
            <a:tailEnd/>
          </a:ln>
        </p:spPr>
        <p:txBody>
          <a:bodyPr>
            <a:spAutoFit/>
          </a:bodyPr>
          <a:lstStyle/>
          <a:p>
            <a:endParaRPr lang="en-US"/>
          </a:p>
        </p:txBody>
      </p:sp>
    </p:spTree>
  </p:cSld>
  <p:clrMapOvr>
    <a:masterClrMapping/>
  </p:clrMapOvr>
  <p:transition spd="med">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24788" cy="685800"/>
          </a:xfrm>
        </p:spPr>
        <p:txBody>
          <a:bodyPr/>
          <a:lstStyle/>
          <a:p>
            <a:pPr algn="ctr" eaLnBrk="1" fontAlgn="auto" hangingPunct="1">
              <a:spcAft>
                <a:spcPts val="0"/>
              </a:spcAft>
              <a:defRPr/>
            </a:pPr>
            <a:r>
              <a:rPr lang="en-US" sz="4400" b="1" dirty="0">
                <a:solidFill>
                  <a:schemeClr val="accent6">
                    <a:lumMod val="50000"/>
                  </a:schemeClr>
                </a:solidFill>
              </a:rPr>
              <a:t>Producer/Consumer Problem</a:t>
            </a:r>
          </a:p>
        </p:txBody>
      </p:sp>
      <p:graphicFrame>
        <p:nvGraphicFramePr>
          <p:cNvPr id="5" name="Diagram 4"/>
          <p:cNvGraphicFramePr/>
          <p:nvPr/>
        </p:nvGraphicFramePr>
        <p:xfrm>
          <a:off x="762000" y="2362200"/>
          <a:ext cx="7620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2"/>
          <p:cNvPicPr>
            <a:picLocks noChangeAspect="1" noChangeArrowheads="1"/>
          </p:cNvPicPr>
          <p:nvPr/>
        </p:nvPicPr>
        <p:blipFill>
          <a:blip r:embed="rId3"/>
          <a:srcRect/>
          <a:stretch>
            <a:fillRect/>
          </a:stretch>
        </p:blipFill>
        <p:spPr bwMode="auto">
          <a:xfrm>
            <a:off x="1828800" y="685800"/>
            <a:ext cx="6837363" cy="5638800"/>
          </a:xfrm>
          <a:prstGeom prst="rect">
            <a:avLst/>
          </a:prstGeom>
          <a:noFill/>
          <a:ln w="9525">
            <a:noFill/>
            <a:miter lim="800000"/>
            <a:headEnd/>
            <a:tailEnd/>
          </a:ln>
        </p:spPr>
      </p:pic>
      <p:sp>
        <p:nvSpPr>
          <p:cNvPr id="10" name="TextBox 9"/>
          <p:cNvSpPr txBox="1"/>
          <p:nvPr/>
        </p:nvSpPr>
        <p:spPr>
          <a:xfrm>
            <a:off x="228600" y="2286000"/>
            <a:ext cx="1752600" cy="1523494"/>
          </a:xfrm>
          <a:prstGeom prst="rect">
            <a:avLst/>
          </a:prstGeom>
          <a:noFill/>
        </p:spPr>
        <p:txBody>
          <a:bodyPr>
            <a:spAutoFit/>
          </a:bodyPr>
          <a:lstStyle/>
          <a:p>
            <a:pPr>
              <a:defRPr/>
            </a:pPr>
            <a:r>
              <a:rPr lang="en-US" sz="3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Finite Circular Buffer</a:t>
            </a:r>
            <a:endParaRPr lang="en-US" sz="3100" dirty="0">
              <a:cs typeface="+mn-cs"/>
            </a:endParaRPr>
          </a:p>
        </p:txBody>
      </p:sp>
    </p:spTree>
  </p:cSld>
  <p:clrMapOvr>
    <a:masterClrMapping/>
  </p:clrMapOvr>
  <p:transition spd="med">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890260" y="1146175"/>
            <a:ext cx="1773381" cy="5257800"/>
          </a:xfrm>
        </p:spPr>
        <p:txBody>
          <a:bodyPr vert="wordArtVert" anchor="ctr" anchorCtr="1"/>
          <a:lstStyle/>
          <a:p>
            <a:pPr eaLnBrk="1" fontAlgn="auto" hangingPunct="1">
              <a:spcAft>
                <a:spcPts val="0"/>
              </a:spcAft>
              <a:defRPr/>
            </a:pPr>
            <a:r>
              <a:rPr lang="en-US" sz="3200" b="1" spc="300" dirty="0">
                <a:solidFill>
                  <a:schemeClr val="accent2">
                    <a:lumMod val="50000"/>
                  </a:schemeClr>
                </a:solidFill>
              </a:rPr>
              <a:t>Solution Using </a:t>
            </a:r>
            <a:br>
              <a:rPr lang="en-US" sz="3200" b="1" spc="300" dirty="0">
                <a:solidFill>
                  <a:schemeClr val="accent2">
                    <a:lumMod val="50000"/>
                  </a:schemeClr>
                </a:solidFill>
              </a:rPr>
            </a:br>
            <a:r>
              <a:rPr lang="en-US" sz="4000" b="1" spc="300" dirty="0">
                <a:solidFill>
                  <a:schemeClr val="accent2">
                    <a:lumMod val="50000"/>
                  </a:schemeClr>
                </a:solidFill>
              </a:rPr>
              <a:t>Semaphores</a:t>
            </a:r>
          </a:p>
        </p:txBody>
      </p:sp>
      <p:pic>
        <p:nvPicPr>
          <p:cNvPr id="350210" name="Content Placeholder 3" descr="Fig05_13.gif"/>
          <p:cNvPicPr>
            <a:picLocks noGrp="1" noChangeAspect="1"/>
          </p:cNvPicPr>
          <p:nvPr>
            <p:ph idx="4294967295"/>
          </p:nvPr>
        </p:nvPicPr>
        <p:blipFill>
          <a:blip r:embed="rId3"/>
          <a:srcRect/>
          <a:stretch>
            <a:fillRect/>
          </a:stretch>
        </p:blipFill>
        <p:spPr>
          <a:xfrm>
            <a:off x="2667000" y="685800"/>
            <a:ext cx="6080125" cy="5791200"/>
          </a:xfrm>
        </p:spPr>
      </p:pic>
      <p:sp>
        <p:nvSpPr>
          <p:cNvPr id="350211" name="TextBox 7"/>
          <p:cNvSpPr txBox="1">
            <a:spLocks noChangeArrowheads="1"/>
          </p:cNvSpPr>
          <p:nvPr/>
        </p:nvSpPr>
        <p:spPr bwMode="auto">
          <a:xfrm>
            <a:off x="1143000" y="6550025"/>
            <a:ext cx="8305800" cy="307975"/>
          </a:xfrm>
          <a:prstGeom prst="rect">
            <a:avLst/>
          </a:prstGeom>
          <a:noFill/>
          <a:ln w="9525">
            <a:noFill/>
            <a:miter lim="800000"/>
            <a:headEnd/>
            <a:tailEnd/>
          </a:ln>
        </p:spPr>
        <p:txBody>
          <a:bodyPr>
            <a:spAutoFit/>
          </a:bodyPr>
          <a:lstStyle/>
          <a:p>
            <a:r>
              <a:rPr lang="en-US" sz="1400"/>
              <a:t>Figure 5.13  A Solution to the Bounded-Buffer Producer/Consumer Problem Using Semaphores</a:t>
            </a:r>
          </a:p>
        </p:txBody>
      </p:sp>
      <p:pic>
        <p:nvPicPr>
          <p:cNvPr id="350212" name="Picture 4"/>
          <p:cNvPicPr>
            <a:picLocks noChangeAspect="1"/>
          </p:cNvPicPr>
          <p:nvPr/>
        </p:nvPicPr>
        <p:blipFill>
          <a:blip r:embed="rId4"/>
          <a:srcRect/>
          <a:stretch>
            <a:fillRect/>
          </a:stretch>
        </p:blipFill>
        <p:spPr bwMode="auto">
          <a:xfrm>
            <a:off x="6248400" y="2438400"/>
            <a:ext cx="2065338" cy="1608138"/>
          </a:xfrm>
          <a:prstGeom prst="rect">
            <a:avLst/>
          </a:prstGeom>
          <a:noFill/>
          <a:ln w="9525">
            <a:noFill/>
            <a:miter lim="800000"/>
            <a:headEnd/>
            <a:tailEnd/>
          </a:ln>
        </p:spPr>
      </p:pic>
      <p:pic>
        <p:nvPicPr>
          <p:cNvPr id="350213" name="Picture 10"/>
          <p:cNvPicPr>
            <a:picLocks noChangeAspect="1"/>
          </p:cNvPicPr>
          <p:nvPr/>
        </p:nvPicPr>
        <p:blipFill>
          <a:blip r:embed="rId5"/>
          <a:srcRect/>
          <a:stretch>
            <a:fillRect/>
          </a:stretch>
        </p:blipFill>
        <p:spPr bwMode="auto">
          <a:xfrm>
            <a:off x="838200" y="1143000"/>
            <a:ext cx="1139825" cy="1419225"/>
          </a:xfrm>
          <a:prstGeom prst="rect">
            <a:avLst/>
          </a:prstGeom>
          <a:noFill/>
          <a:ln w="9525">
            <a:noFill/>
            <a:miter lim="800000"/>
            <a:headEnd/>
            <a:tailEnd/>
          </a:ln>
        </p:spPr>
      </p:pic>
    </p:spTree>
  </p:cSld>
  <p:clrMapOvr>
    <a:masterClrMapping/>
  </p:clrMapOvr>
  <p:transition spd="med">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800" b="1" dirty="0">
                <a:ln w="1905"/>
                <a:solidFill>
                  <a:schemeClr val="accent6">
                    <a:lumMod val="75000"/>
                  </a:schemeClr>
                </a:solidFill>
                <a:effectLst>
                  <a:innerShdw blurRad="69850" dist="43180" dir="5400000">
                    <a:srgbClr val="000000">
                      <a:alpha val="65000"/>
                    </a:srgbClr>
                  </a:innerShdw>
                </a:effectLst>
              </a:rPr>
              <a:t>Implementation of Semaphores</a:t>
            </a:r>
          </a:p>
        </p:txBody>
      </p:sp>
      <p:sp>
        <p:nvSpPr>
          <p:cNvPr id="3" name="Content Placeholder 2"/>
          <p:cNvSpPr>
            <a:spLocks noGrp="1"/>
          </p:cNvSpPr>
          <p:nvPr>
            <p:ph sz="half" idx="1"/>
          </p:nvPr>
        </p:nvSpPr>
        <p:spPr>
          <a:xfrm>
            <a:off x="457200" y="2133600"/>
            <a:ext cx="8153400" cy="4267200"/>
          </a:xfrm>
        </p:spPr>
        <p:txBody>
          <a:bodyPr rtlCol="0">
            <a:normAutofit lnSpcReduction="10000"/>
          </a:bodyPr>
          <a:lstStyle/>
          <a:p>
            <a:pPr eaLnBrk="1" fontAlgn="auto" hangingPunct="1">
              <a:spcAft>
                <a:spcPts val="0"/>
              </a:spcAft>
              <a:defRPr/>
            </a:pPr>
            <a:r>
              <a:rPr lang="en-US" sz="3100" dirty="0">
                <a:solidFill>
                  <a:schemeClr val="tx1">
                    <a:lumMod val="85000"/>
                    <a:lumOff val="15000"/>
                  </a:schemeClr>
                </a:solidFill>
              </a:rPr>
              <a:t>Imperative that the </a:t>
            </a:r>
            <a:r>
              <a:rPr lang="en-US" sz="3100" dirty="0" err="1">
                <a:solidFill>
                  <a:schemeClr val="tx1">
                    <a:lumMod val="85000"/>
                    <a:lumOff val="15000"/>
                  </a:schemeClr>
                </a:solidFill>
                <a:latin typeface="Courier New"/>
              </a:rPr>
              <a:t>semWait</a:t>
            </a:r>
            <a:r>
              <a:rPr lang="en-US" sz="3100" dirty="0">
                <a:solidFill>
                  <a:schemeClr val="tx1">
                    <a:lumMod val="85000"/>
                    <a:lumOff val="15000"/>
                  </a:schemeClr>
                </a:solidFill>
              </a:rPr>
              <a:t> and </a:t>
            </a:r>
            <a:r>
              <a:rPr lang="en-US" sz="3100" dirty="0" err="1">
                <a:solidFill>
                  <a:schemeClr val="tx1">
                    <a:lumMod val="85000"/>
                    <a:lumOff val="15000"/>
                  </a:schemeClr>
                </a:solidFill>
                <a:latin typeface="Courier New"/>
              </a:rPr>
              <a:t>semSignal</a:t>
            </a:r>
            <a:r>
              <a:rPr lang="en-US" sz="3100" dirty="0">
                <a:solidFill>
                  <a:schemeClr val="tx1">
                    <a:lumMod val="85000"/>
                    <a:lumOff val="15000"/>
                  </a:schemeClr>
                </a:solidFill>
              </a:rPr>
              <a:t> operations be implemented as atomic primitives</a:t>
            </a:r>
          </a:p>
          <a:p>
            <a:pPr eaLnBrk="1" fontAlgn="auto" hangingPunct="1">
              <a:spcAft>
                <a:spcPts val="0"/>
              </a:spcAft>
              <a:defRPr/>
            </a:pPr>
            <a:r>
              <a:rPr lang="en-US" sz="3100" dirty="0">
                <a:solidFill>
                  <a:schemeClr val="tx1">
                    <a:lumMod val="85000"/>
                    <a:lumOff val="15000"/>
                  </a:schemeClr>
                </a:solidFill>
              </a:rPr>
              <a:t>Can be implemented in hardware or firmware</a:t>
            </a:r>
          </a:p>
          <a:p>
            <a:pPr eaLnBrk="1" fontAlgn="auto" hangingPunct="1">
              <a:spcAft>
                <a:spcPts val="0"/>
              </a:spcAft>
              <a:defRPr/>
            </a:pPr>
            <a:r>
              <a:rPr lang="en-US" sz="3100" dirty="0">
                <a:solidFill>
                  <a:schemeClr val="tx1">
                    <a:lumMod val="85000"/>
                    <a:lumOff val="15000"/>
                  </a:schemeClr>
                </a:solidFill>
              </a:rPr>
              <a:t>Software schemes such as Dekker’s or Peterson’s algorithms can be used</a:t>
            </a:r>
          </a:p>
          <a:p>
            <a:pPr eaLnBrk="1" fontAlgn="auto" hangingPunct="1">
              <a:spcAft>
                <a:spcPts val="0"/>
              </a:spcAft>
              <a:defRPr/>
            </a:pPr>
            <a:r>
              <a:rPr lang="en-US" sz="3100" dirty="0">
                <a:solidFill>
                  <a:schemeClr val="tx1">
                    <a:lumMod val="85000"/>
                    <a:lumOff val="15000"/>
                  </a:schemeClr>
                </a:solidFill>
              </a:rPr>
              <a:t>Use one of the hardware-supported     schemes for mutual exclusion</a:t>
            </a:r>
          </a:p>
        </p:txBody>
      </p:sp>
      <p:pic>
        <p:nvPicPr>
          <p:cNvPr id="352259" name="Picture 9"/>
          <p:cNvPicPr>
            <a:picLocks noChangeAspect="1"/>
          </p:cNvPicPr>
          <p:nvPr/>
        </p:nvPicPr>
        <p:blipFill>
          <a:blip r:embed="rId3"/>
          <a:srcRect/>
          <a:stretch>
            <a:fillRect/>
          </a:stretch>
        </p:blipFill>
        <p:spPr bwMode="auto">
          <a:xfrm>
            <a:off x="7221538" y="5029200"/>
            <a:ext cx="1465262" cy="1506538"/>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Review</a:t>
            </a:r>
          </a:p>
        </p:txBody>
      </p:sp>
      <p:sp>
        <p:nvSpPr>
          <p:cNvPr id="3" name="Content Placeholder 2"/>
          <p:cNvSpPr>
            <a:spLocks noGrp="1"/>
          </p:cNvSpPr>
          <p:nvPr>
            <p:ph sz="half" idx="1"/>
          </p:nvPr>
        </p:nvSpPr>
        <p:spPr/>
        <p:txBody>
          <a:bodyPr/>
          <a:lstStyle/>
          <a:p>
            <a:r>
              <a:rPr lang="en-US" sz="2400" dirty="0"/>
              <a:t>Concurrent processes, threads</a:t>
            </a:r>
          </a:p>
          <a:p>
            <a:r>
              <a:rPr lang="en-US" sz="2400" dirty="0"/>
              <a:t>Access to shared data/resources</a:t>
            </a:r>
          </a:p>
          <a:p>
            <a:r>
              <a:rPr lang="en-US" sz="2400" dirty="0"/>
              <a:t>Need to enforce mutual exclusion</a:t>
            </a:r>
          </a:p>
          <a:p>
            <a:r>
              <a:rPr lang="en-US" sz="2400" dirty="0"/>
              <a:t>Hardware mechanisms have limited usefulness</a:t>
            </a:r>
          </a:p>
          <a:p>
            <a:endParaRPr lang="en-US" dirty="0">
              <a:solidFill>
                <a:srgbClr val="C00000"/>
              </a:solidFill>
            </a:endParaRPr>
          </a:p>
        </p:txBody>
      </p:sp>
      <p:sp>
        <p:nvSpPr>
          <p:cNvPr id="4" name="Content Placeholder 3"/>
          <p:cNvSpPr>
            <a:spLocks noGrp="1"/>
          </p:cNvSpPr>
          <p:nvPr>
            <p:ph sz="half" idx="2"/>
          </p:nvPr>
        </p:nvSpPr>
        <p:spPr/>
        <p:txBody>
          <a:bodyPr/>
          <a:lstStyle/>
          <a:p>
            <a:r>
              <a:rPr lang="en-US" sz="2400" dirty="0"/>
              <a:t>Semaphores: OS mechanism for mutual exclusion &amp; other synchronization issues</a:t>
            </a:r>
          </a:p>
          <a:p>
            <a:r>
              <a:rPr lang="en-US" sz="2400" dirty="0"/>
              <a:t>Standard semaphore/counting</a:t>
            </a:r>
          </a:p>
          <a:p>
            <a:r>
              <a:rPr lang="en-US" sz="2400" dirty="0"/>
              <a:t>Binary semaphore</a:t>
            </a:r>
          </a:p>
          <a:p>
            <a:r>
              <a:rPr lang="en-US" sz="2400" dirty="0"/>
              <a:t>Producer/consumer problem</a:t>
            </a:r>
          </a:p>
          <a:p>
            <a:endParaRPr lang="en-US" sz="2400" dirty="0"/>
          </a:p>
        </p:txBody>
      </p:sp>
    </p:spTree>
    <p:extLst>
      <p:ext uri="{BB962C8B-B14F-4D97-AF65-F5344CB8AC3E}">
        <p14:creationId xmlns:p14="http://schemas.microsoft.com/office/powerpoint/2010/main" val="2752330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1524000" cy="4191000"/>
          </a:xfrm>
        </p:spPr>
        <p:txBody>
          <a:bodyPr vert="wordArtVert" anchor="ctr" anchorCtr="1"/>
          <a:lstStyle/>
          <a:p>
            <a:pPr eaLnBrk="1" fontAlgn="auto" hangingPunct="1">
              <a:spcAft>
                <a:spcPts val="0"/>
              </a:spcAft>
              <a:defRPr/>
            </a:pPr>
            <a:r>
              <a:rPr lang="en-US" sz="4400" b="1" spc="500" dirty="0">
                <a:solidFill>
                  <a:schemeClr val="accent6">
                    <a:lumMod val="50000"/>
                  </a:schemeClr>
                </a:solidFill>
              </a:rPr>
              <a:t>Key           </a:t>
            </a:r>
            <a:br>
              <a:rPr lang="en-US" sz="4400" b="1" spc="500" dirty="0">
                <a:solidFill>
                  <a:schemeClr val="accent6">
                    <a:lumMod val="50000"/>
                  </a:schemeClr>
                </a:solidFill>
              </a:rPr>
            </a:br>
            <a:r>
              <a:rPr lang="en-US" sz="4400" b="1" spc="500" dirty="0">
                <a:solidFill>
                  <a:schemeClr val="accent6">
                    <a:lumMod val="50000"/>
                  </a:schemeClr>
                </a:solidFill>
              </a:rPr>
              <a:t>   Terms</a:t>
            </a:r>
          </a:p>
        </p:txBody>
      </p:sp>
      <p:graphicFrame>
        <p:nvGraphicFramePr>
          <p:cNvPr id="34822" name="Object 6"/>
          <p:cNvGraphicFramePr>
            <a:graphicFrameLocks noChangeAspect="1"/>
          </p:cNvGraphicFramePr>
          <p:nvPr/>
        </p:nvGraphicFramePr>
        <p:xfrm>
          <a:off x="2362200" y="1066800"/>
          <a:ext cx="6565900" cy="5381625"/>
        </p:xfrm>
        <a:graphic>
          <a:graphicData uri="http://schemas.openxmlformats.org/presentationml/2006/ole">
            <mc:AlternateContent xmlns:mc="http://schemas.openxmlformats.org/markup-compatibility/2006">
              <mc:Choice xmlns:v="urn:schemas-microsoft-com:vml" Requires="v">
                <p:oleObj spid="_x0000_s34834" name="Document" r:id="rId4" imgW="6121175" imgH="5016315" progId="">
                  <p:embed/>
                </p:oleObj>
              </mc:Choice>
              <mc:Fallback>
                <p:oleObj name="Document" r:id="rId4" imgW="6121175" imgH="5016315"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066800"/>
                        <a:ext cx="65659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4824" name="TextBox 29"/>
          <p:cNvSpPr txBox="1">
            <a:spLocks noChangeArrowheads="1"/>
          </p:cNvSpPr>
          <p:nvPr/>
        </p:nvSpPr>
        <p:spPr bwMode="auto">
          <a:xfrm>
            <a:off x="2133600" y="838200"/>
            <a:ext cx="6629400" cy="457200"/>
          </a:xfrm>
          <a:prstGeom prst="rect">
            <a:avLst/>
          </a:prstGeom>
          <a:blipFill dpi="0" rotWithShape="1">
            <a:blip r:embed="rId6"/>
            <a:srcRect/>
            <a:tile tx="0" ty="0" sx="100000" sy="100000" flip="none" algn="tl"/>
          </a:blipFill>
          <a:ln w="9525">
            <a:noFill/>
            <a:miter lim="800000"/>
            <a:headEnd/>
            <a:tailEnd/>
          </a:ln>
        </p:spPr>
        <p:txBody>
          <a:bodyPr>
            <a:spAutoFit/>
          </a:bodyPr>
          <a:lstStyle/>
          <a:p>
            <a:endParaRPr lang="en-US"/>
          </a:p>
        </p:txBody>
      </p:sp>
      <p:sp>
        <p:nvSpPr>
          <p:cNvPr id="31" name="TextBox 30"/>
          <p:cNvSpPr txBox="1"/>
          <p:nvPr/>
        </p:nvSpPr>
        <p:spPr>
          <a:xfrm>
            <a:off x="-152400" y="457200"/>
            <a:ext cx="4648200" cy="769938"/>
          </a:xfrm>
          <a:prstGeom prst="rect">
            <a:avLst/>
          </a:prstGeom>
          <a:noFill/>
        </p:spPr>
        <p:txBody>
          <a:bodyPr>
            <a:spAutoFit/>
          </a:bodyPr>
          <a:lstStyle/>
          <a:p>
            <a:pPr algn="r">
              <a:defRPr/>
            </a:pPr>
            <a:r>
              <a:rPr lang="en-US" sz="4400" b="1" spc="500" dirty="0">
                <a:solidFill>
                  <a:schemeClr val="accent6">
                    <a:lumMod val="50000"/>
                  </a:schemeClr>
                </a:solidFill>
                <a:latin typeface="+mj-lt"/>
                <a:ea typeface="+mj-ea"/>
                <a:cs typeface="+mj-cs"/>
              </a:rPr>
              <a:t>Concurrency</a:t>
            </a:r>
          </a:p>
        </p:txBody>
      </p:sp>
      <p:sp>
        <p:nvSpPr>
          <p:cNvPr id="34826" name="Rectangle 31"/>
          <p:cNvSpPr>
            <a:spLocks noChangeArrowheads="1"/>
          </p:cNvSpPr>
          <p:nvPr/>
        </p:nvSpPr>
        <p:spPr bwMode="auto">
          <a:xfrm>
            <a:off x="3581400" y="6581775"/>
            <a:ext cx="6477000" cy="246063"/>
          </a:xfrm>
          <a:prstGeom prst="rect">
            <a:avLst/>
          </a:prstGeom>
          <a:noFill/>
          <a:ln w="9525">
            <a:noFill/>
            <a:miter lim="800000"/>
            <a:headEnd/>
            <a:tailEnd/>
          </a:ln>
        </p:spPr>
        <p:txBody>
          <a:bodyPr>
            <a:spAutoFit/>
          </a:bodyPr>
          <a:lstStyle/>
          <a:p>
            <a:r>
              <a:rPr lang="en-US" sz="1000"/>
              <a:t>Table 5.1   Some Key Terms Related to Concurrency</a:t>
            </a:r>
          </a:p>
        </p:txBody>
      </p:sp>
    </p:spTree>
  </p:cSld>
  <p:clrMapOvr>
    <a:masterClrMapping/>
  </p:clrMapOvr>
  <p:transition spd="med">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824788" cy="1067748"/>
          </a:xfrm>
        </p:spPr>
        <p:txBody>
          <a:bodyPr/>
          <a:lstStyle/>
          <a:p>
            <a:pPr algn="l" eaLnBrk="1" fontAlgn="auto" hangingPunct="1">
              <a:spcAft>
                <a:spcPts val="0"/>
              </a:spcAft>
              <a:defRPr/>
            </a:pPr>
            <a:r>
              <a:rPr lang="en-US" b="1" dirty="0">
                <a:ln w="1905"/>
                <a:solidFill>
                  <a:schemeClr val="accent6">
                    <a:lumMod val="75000"/>
                  </a:schemeClr>
                </a:solidFill>
                <a:effectLst>
                  <a:innerShdw blurRad="69850" dist="43180" dir="5400000">
                    <a:srgbClr val="000000">
                      <a:alpha val="65000"/>
                    </a:srgbClr>
                  </a:innerShdw>
                </a:effectLst>
              </a:rPr>
              <a:t>Monitors</a:t>
            </a:r>
          </a:p>
        </p:txBody>
      </p:sp>
      <p:sp>
        <p:nvSpPr>
          <p:cNvPr id="5" name="Content Placeholder 4"/>
          <p:cNvSpPr>
            <a:spLocks noGrp="1"/>
          </p:cNvSpPr>
          <p:nvPr>
            <p:ph sz="half" idx="1"/>
          </p:nvPr>
        </p:nvSpPr>
        <p:spPr>
          <a:xfrm>
            <a:off x="381000" y="2057400"/>
            <a:ext cx="8382000" cy="4800600"/>
          </a:xfrm>
        </p:spPr>
        <p:txBody>
          <a:bodyPr rtlCol="0">
            <a:normAutofit lnSpcReduction="10000"/>
          </a:bodyPr>
          <a:lstStyle/>
          <a:p>
            <a:pPr eaLnBrk="1" fontAlgn="auto" hangingPunct="1">
              <a:spcBef>
                <a:spcPts val="600"/>
              </a:spcBef>
              <a:spcAft>
                <a:spcPts val="0"/>
              </a:spcAft>
              <a:defRPr/>
            </a:pPr>
            <a:r>
              <a:rPr lang="en-US" sz="2800" dirty="0">
                <a:solidFill>
                  <a:schemeClr val="tx1">
                    <a:lumMod val="85000"/>
                    <a:lumOff val="15000"/>
                  </a:schemeClr>
                </a:solidFill>
              </a:rPr>
              <a:t>Programming language construct that provides equivalent functionality to that of semaphores and is easier to control</a:t>
            </a:r>
          </a:p>
          <a:p>
            <a:pPr eaLnBrk="1" fontAlgn="auto" hangingPunct="1">
              <a:spcBef>
                <a:spcPts val="600"/>
              </a:spcBef>
              <a:spcAft>
                <a:spcPts val="0"/>
              </a:spcAft>
              <a:defRPr/>
            </a:pPr>
            <a:r>
              <a:rPr lang="en-US" sz="2800" dirty="0">
                <a:solidFill>
                  <a:schemeClr val="tx1">
                    <a:lumMod val="85000"/>
                    <a:lumOff val="15000"/>
                  </a:schemeClr>
                </a:solidFill>
              </a:rPr>
              <a:t>Implemented in a number of programming languages</a:t>
            </a:r>
            <a:endParaRPr lang="en-US" dirty="0">
              <a:solidFill>
                <a:schemeClr val="tx1">
                  <a:lumMod val="85000"/>
                  <a:lumOff val="15000"/>
                </a:schemeClr>
              </a:solidFill>
            </a:endParaRPr>
          </a:p>
          <a:p>
            <a:pPr lvl="2" eaLnBrk="1" fontAlgn="auto" hangingPunct="1">
              <a:spcAft>
                <a:spcPts val="0"/>
              </a:spcAft>
              <a:defRPr/>
            </a:pPr>
            <a:r>
              <a:rPr lang="en-US" sz="2400" dirty="0">
                <a:solidFill>
                  <a:schemeClr val="tx1">
                    <a:lumMod val="85000"/>
                    <a:lumOff val="15000"/>
                  </a:schemeClr>
                </a:solidFill>
              </a:rPr>
              <a:t>including Concurrent Pascal, Pascal-Plus, Modula-2, Modula-3, and Java</a:t>
            </a:r>
          </a:p>
          <a:p>
            <a:pPr marL="342900" lvl="2" indent="-342900" eaLnBrk="1" fontAlgn="auto" hangingPunct="1">
              <a:spcAft>
                <a:spcPts val="0"/>
              </a:spcAft>
              <a:defRPr/>
            </a:pPr>
            <a:r>
              <a:rPr lang="en-US" sz="2800" dirty="0">
                <a:solidFill>
                  <a:schemeClr val="tx1">
                    <a:lumMod val="85000"/>
                    <a:lumOff val="15000"/>
                  </a:schemeClr>
                </a:solidFill>
              </a:rPr>
              <a:t>Has also been implemented as a program library</a:t>
            </a:r>
          </a:p>
          <a:p>
            <a:pPr marL="342900" lvl="2" indent="-342900" eaLnBrk="1" fontAlgn="auto" hangingPunct="1">
              <a:spcAft>
                <a:spcPts val="0"/>
              </a:spcAft>
              <a:defRPr/>
            </a:pPr>
            <a:r>
              <a:rPr lang="en-US" sz="2800" dirty="0">
                <a:solidFill>
                  <a:schemeClr val="tx1">
                    <a:lumMod val="85000"/>
                    <a:lumOff val="15000"/>
                  </a:schemeClr>
                </a:solidFill>
              </a:rPr>
              <a:t>Software module consisting of one or more procedures, an initialization sequence, and local data</a:t>
            </a:r>
          </a:p>
        </p:txBody>
      </p:sp>
      <p:pic>
        <p:nvPicPr>
          <p:cNvPr id="354307" name="Picture 5"/>
          <p:cNvPicPr>
            <a:picLocks noChangeAspect="1"/>
          </p:cNvPicPr>
          <p:nvPr/>
        </p:nvPicPr>
        <p:blipFill>
          <a:blip r:embed="rId3"/>
          <a:srcRect/>
          <a:stretch>
            <a:fillRect/>
          </a:stretch>
        </p:blipFill>
        <p:spPr bwMode="auto">
          <a:xfrm>
            <a:off x="6019800" y="609600"/>
            <a:ext cx="24765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5">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077200" cy="1219200"/>
          </a:xfrm>
        </p:spPr>
        <p:txBody>
          <a:bodyPr/>
          <a:lstStyle/>
          <a:p>
            <a:pPr eaLnBrk="1" fontAlgn="auto" hangingPunct="1">
              <a:spcAft>
                <a:spcPts val="0"/>
              </a:spcAft>
              <a:defRPr/>
            </a:pPr>
            <a:r>
              <a:rPr lang="en-US" b="1" dirty="0">
                <a:solidFill>
                  <a:schemeClr val="tx2">
                    <a:lumMod val="50000"/>
                  </a:schemeClr>
                </a:solidFill>
              </a:rPr>
              <a:t>Monitor Characteristics</a:t>
            </a:r>
            <a:endParaRPr lang="en-NZ" b="1" dirty="0">
              <a:solidFill>
                <a:schemeClr val="tx2">
                  <a:lumMod val="50000"/>
                </a:schemeClr>
              </a:solidFill>
            </a:endParaRPr>
          </a:p>
        </p:txBody>
      </p:sp>
      <p:graphicFrame>
        <p:nvGraphicFramePr>
          <p:cNvPr id="4" name="Content Placeholder 3"/>
          <p:cNvGraphicFramePr>
            <a:graphicFrameLocks noGrp="1"/>
          </p:cNvGraphicFramePr>
          <p:nvPr>
            <p:ph idx="4294967295"/>
          </p:nvPr>
        </p:nvGraphicFramePr>
        <p:xfrm>
          <a:off x="457200" y="19050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96347"/>
          </a:xfrm>
        </p:spPr>
        <p:txBody>
          <a:bodyPr/>
          <a:lstStyle/>
          <a:p>
            <a:pPr eaLnBrk="1" fontAlgn="auto" hangingPunct="1">
              <a:spcAft>
                <a:spcPts val="0"/>
              </a:spcAft>
              <a:defRPr/>
            </a:pPr>
            <a:r>
              <a:rPr lang="en-NZ" b="1" dirty="0">
                <a:ln w="1905"/>
                <a:solidFill>
                  <a:schemeClr val="accent6">
                    <a:lumMod val="75000"/>
                  </a:schemeClr>
                </a:solidFill>
                <a:effectLst>
                  <a:innerShdw blurRad="69850" dist="43180" dir="5400000">
                    <a:srgbClr val="000000">
                      <a:alpha val="65000"/>
                    </a:srgbClr>
                  </a:innerShdw>
                </a:effectLst>
              </a:rPr>
              <a:t>Synchronization</a:t>
            </a:r>
          </a:p>
        </p:txBody>
      </p:sp>
      <p:sp>
        <p:nvSpPr>
          <p:cNvPr id="358402" name="Content Placeholder 2"/>
          <p:cNvSpPr>
            <a:spLocks noGrp="1"/>
          </p:cNvSpPr>
          <p:nvPr>
            <p:ph sz="half" idx="1"/>
          </p:nvPr>
        </p:nvSpPr>
        <p:spPr>
          <a:xfrm>
            <a:off x="381000" y="2209800"/>
            <a:ext cx="8305800" cy="4191000"/>
          </a:xfrm>
        </p:spPr>
        <p:txBody>
          <a:bodyPr/>
          <a:lstStyle/>
          <a:p>
            <a:pPr eaLnBrk="1" hangingPunct="1"/>
            <a:r>
              <a:rPr lang="en-NZ" sz="2800"/>
              <a:t>Achieved by the use of </a:t>
            </a:r>
            <a:r>
              <a:rPr lang="en-NZ" sz="2800" b="1"/>
              <a:t>condition variables </a:t>
            </a:r>
            <a:r>
              <a:rPr lang="en-NZ" sz="2800"/>
              <a:t>that are contained within the monitor and accessible only within the monitor</a:t>
            </a:r>
          </a:p>
          <a:p>
            <a:pPr lvl="2" eaLnBrk="1" hangingPunct="1"/>
            <a:r>
              <a:rPr lang="en-NZ" sz="2600"/>
              <a:t>Condition variables are operated on by two functions:</a:t>
            </a:r>
          </a:p>
          <a:p>
            <a:pPr marL="1662113" lvl="4" indent="-284163" eaLnBrk="1" hangingPunct="1"/>
            <a:r>
              <a:rPr lang="en-NZ" sz="2200"/>
              <a:t>cwait(c): suspend execution of the calling process on condition c</a:t>
            </a:r>
          </a:p>
          <a:p>
            <a:pPr marL="1662113" lvl="4" indent="-284163" eaLnBrk="1" hangingPunct="1"/>
            <a:r>
              <a:rPr lang="en-NZ" sz="2200"/>
              <a:t>csignal(c): resume execution of some process blocked after a cwait on the same condition</a:t>
            </a:r>
          </a:p>
          <a:p>
            <a:pPr eaLnBrk="1" hangingPunct="1"/>
            <a:endParaRPr lang="en-NZ"/>
          </a:p>
        </p:txBody>
      </p:sp>
      <p:pic>
        <p:nvPicPr>
          <p:cNvPr id="358403" name="Picture 4"/>
          <p:cNvPicPr>
            <a:picLocks noChangeAspect="1"/>
          </p:cNvPicPr>
          <p:nvPr/>
        </p:nvPicPr>
        <p:blipFill>
          <a:blip r:embed="rId3"/>
          <a:srcRect/>
          <a:stretch>
            <a:fillRect/>
          </a:stretch>
        </p:blipFill>
        <p:spPr bwMode="auto">
          <a:xfrm>
            <a:off x="381000" y="4724400"/>
            <a:ext cx="1665288" cy="175260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8610600" cy="1143000"/>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Structure of a Monitor</a:t>
            </a:r>
          </a:p>
        </p:txBody>
      </p:sp>
      <p:pic>
        <p:nvPicPr>
          <p:cNvPr id="360450" name="Content Placeholder 3" descr="Fig05_15.gif"/>
          <p:cNvPicPr>
            <a:picLocks noGrp="1" noChangeAspect="1"/>
          </p:cNvPicPr>
          <p:nvPr>
            <p:ph idx="4294967295"/>
          </p:nvPr>
        </p:nvPicPr>
        <p:blipFill>
          <a:blip r:embed="rId3"/>
          <a:srcRect/>
          <a:stretch>
            <a:fillRect/>
          </a:stretch>
        </p:blipFill>
        <p:spPr>
          <a:xfrm>
            <a:off x="838200" y="1447800"/>
            <a:ext cx="4343400" cy="5035550"/>
          </a:xfrm>
        </p:spPr>
      </p:pic>
      <p:sp>
        <p:nvSpPr>
          <p:cNvPr id="360451" name="TextBox 4"/>
          <p:cNvSpPr txBox="1">
            <a:spLocks noChangeArrowheads="1"/>
          </p:cNvSpPr>
          <p:nvPr/>
        </p:nvSpPr>
        <p:spPr bwMode="auto">
          <a:xfrm>
            <a:off x="1295400" y="6553200"/>
            <a:ext cx="3505200" cy="304800"/>
          </a:xfrm>
          <a:prstGeom prst="rect">
            <a:avLst/>
          </a:prstGeom>
          <a:noFill/>
          <a:ln w="9525">
            <a:noFill/>
            <a:miter lim="800000"/>
            <a:headEnd/>
            <a:tailEnd/>
          </a:ln>
        </p:spPr>
        <p:txBody>
          <a:bodyPr>
            <a:spAutoFit/>
          </a:bodyPr>
          <a:lstStyle/>
          <a:p>
            <a:r>
              <a:rPr lang="en-US" sz="1400"/>
              <a:t>Figure 5.15   Structure of a Monitor</a:t>
            </a:r>
          </a:p>
        </p:txBody>
      </p:sp>
      <p:pic>
        <p:nvPicPr>
          <p:cNvPr id="360452" name="Picture 5"/>
          <p:cNvPicPr>
            <a:picLocks noChangeAspect="1"/>
          </p:cNvPicPr>
          <p:nvPr/>
        </p:nvPicPr>
        <p:blipFill>
          <a:blip r:embed="rId4"/>
          <a:srcRect/>
          <a:stretch>
            <a:fillRect/>
          </a:stretch>
        </p:blipFill>
        <p:spPr bwMode="auto">
          <a:xfrm>
            <a:off x="7537450" y="5334000"/>
            <a:ext cx="1149350" cy="1181100"/>
          </a:xfrm>
          <a:prstGeom prst="rect">
            <a:avLst/>
          </a:prstGeom>
          <a:noFill/>
          <a:ln w="9525">
            <a:noFill/>
            <a:miter lim="800000"/>
            <a:headEnd/>
            <a:tailEnd/>
          </a:ln>
        </p:spPr>
      </p:pic>
      <p:pic>
        <p:nvPicPr>
          <p:cNvPr id="360453" name="Picture 19"/>
          <p:cNvPicPr>
            <a:picLocks noChangeAspect="1"/>
          </p:cNvPicPr>
          <p:nvPr/>
        </p:nvPicPr>
        <p:blipFill>
          <a:blip r:embed="rId5"/>
          <a:srcRect/>
          <a:stretch>
            <a:fillRect/>
          </a:stretch>
        </p:blipFill>
        <p:spPr bwMode="auto">
          <a:xfrm>
            <a:off x="5867400" y="2743200"/>
            <a:ext cx="2506663" cy="2652713"/>
          </a:xfrm>
          <a:prstGeom prst="rect">
            <a:avLst/>
          </a:prstGeom>
          <a:noFill/>
          <a:ln w="9525">
            <a:noFill/>
            <a:miter lim="800000"/>
            <a:headEnd/>
            <a:tailEnd/>
          </a:ln>
        </p:spPr>
      </p:pic>
    </p:spTree>
  </p:cSld>
  <p:clrMapOvr>
    <a:masterClrMapping/>
  </p:clrMapOvr>
  <p:transition spd="med">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7800" y="685800"/>
            <a:ext cx="8839200" cy="1323975"/>
          </a:xfrm>
        </p:spPr>
        <p:txBody>
          <a:bodyPr/>
          <a:lstStyle/>
          <a:p>
            <a:pP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Problem Solution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a Monitor</a:t>
            </a:r>
          </a:p>
        </p:txBody>
      </p:sp>
      <p:pic>
        <p:nvPicPr>
          <p:cNvPr id="362498" name="Content Placeholder 3" descr="Fig05_16a.gif"/>
          <p:cNvPicPr>
            <a:picLocks noGrp="1" noChangeAspect="1"/>
          </p:cNvPicPr>
          <p:nvPr>
            <p:ph idx="4294967295"/>
          </p:nvPr>
        </p:nvPicPr>
        <p:blipFill>
          <a:blip r:embed="rId3"/>
          <a:srcRect/>
          <a:stretch>
            <a:fillRect/>
          </a:stretch>
        </p:blipFill>
        <p:spPr>
          <a:xfrm>
            <a:off x="457200" y="2209800"/>
            <a:ext cx="4267200" cy="4059238"/>
          </a:xfrm>
        </p:spPr>
      </p:pic>
      <p:sp>
        <p:nvSpPr>
          <p:cNvPr id="362499" name="TextBox 4"/>
          <p:cNvSpPr txBox="1">
            <a:spLocks noChangeArrowheads="1"/>
          </p:cNvSpPr>
          <p:nvPr/>
        </p:nvSpPr>
        <p:spPr bwMode="auto">
          <a:xfrm>
            <a:off x="914400" y="6550025"/>
            <a:ext cx="8229600" cy="307975"/>
          </a:xfrm>
          <a:prstGeom prst="rect">
            <a:avLst/>
          </a:prstGeom>
          <a:noFill/>
          <a:ln w="9525">
            <a:noFill/>
            <a:miter lim="800000"/>
            <a:headEnd/>
            <a:tailEnd/>
          </a:ln>
        </p:spPr>
        <p:txBody>
          <a:bodyPr>
            <a:spAutoFit/>
          </a:bodyPr>
          <a:lstStyle/>
          <a:p>
            <a:r>
              <a:rPr lang="en-US" sz="1400"/>
              <a:t>Figure 5.16  A Solution to the Bounded-Buffer Producer/Consumer Problem Using a Monitor</a:t>
            </a:r>
          </a:p>
        </p:txBody>
      </p:sp>
      <p:pic>
        <p:nvPicPr>
          <p:cNvPr id="362500" name="Content Placeholder 3" descr="Fig05_16b.gif"/>
          <p:cNvPicPr>
            <a:picLocks noGrp="1" noChangeAspect="1"/>
          </p:cNvPicPr>
          <p:nvPr/>
        </p:nvPicPr>
        <p:blipFill>
          <a:blip r:embed="rId4"/>
          <a:srcRect/>
          <a:stretch>
            <a:fillRect/>
          </a:stretch>
        </p:blipFill>
        <p:spPr bwMode="auto">
          <a:xfrm>
            <a:off x="4800600" y="2209800"/>
            <a:ext cx="3810000" cy="4078288"/>
          </a:xfrm>
          <a:prstGeom prst="rect">
            <a:avLst/>
          </a:prstGeom>
          <a:noFill/>
          <a:ln w="9525">
            <a:noFill/>
            <a:miter lim="800000"/>
            <a:headEnd/>
            <a:tailEnd/>
          </a:ln>
        </p:spPr>
      </p:pic>
      <p:pic>
        <p:nvPicPr>
          <p:cNvPr id="362501" name="Picture 7"/>
          <p:cNvPicPr>
            <a:picLocks noChangeAspect="1"/>
          </p:cNvPicPr>
          <p:nvPr/>
        </p:nvPicPr>
        <p:blipFill>
          <a:blip r:embed="rId5"/>
          <a:srcRect/>
          <a:stretch>
            <a:fillRect/>
          </a:stretch>
        </p:blipFill>
        <p:spPr bwMode="auto">
          <a:xfrm>
            <a:off x="533400" y="1219200"/>
            <a:ext cx="762000" cy="1008063"/>
          </a:xfrm>
          <a:prstGeom prst="rect">
            <a:avLst/>
          </a:prstGeom>
          <a:noFill/>
          <a:ln w="9525">
            <a:noFill/>
            <a:miter lim="800000"/>
            <a:headEnd/>
            <a:tailEnd/>
          </a:ln>
        </p:spPr>
      </p:pic>
    </p:spTree>
  </p:cSld>
  <p:clrMapOvr>
    <a:masterClrMapping/>
  </p:clrMapOvr>
  <p:transition spd="med">
    <p:check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eaLnBrk="1" fontAlgn="auto" hangingPunct="1">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Message Passing</a:t>
            </a:r>
          </a:p>
        </p:txBody>
      </p:sp>
      <p:sp>
        <p:nvSpPr>
          <p:cNvPr id="364546" name="Content Placeholder 2"/>
          <p:cNvSpPr>
            <a:spLocks noGrp="1"/>
          </p:cNvSpPr>
          <p:nvPr>
            <p:ph idx="4294967295"/>
          </p:nvPr>
        </p:nvSpPr>
        <p:spPr>
          <a:xfrm>
            <a:off x="533400" y="1981200"/>
            <a:ext cx="8229600" cy="5181600"/>
          </a:xfrm>
        </p:spPr>
        <p:txBody>
          <a:bodyPr/>
          <a:lstStyle/>
          <a:p>
            <a:pPr eaLnBrk="1" hangingPunct="1"/>
            <a:r>
              <a:rPr lang="en-NZ" sz="2800"/>
              <a:t>When processes interact with one another two fundamental requirements must be satisfied: </a:t>
            </a:r>
          </a:p>
          <a:p>
            <a:pPr eaLnBrk="1" hangingPunct="1"/>
            <a:endParaRPr lang="en-NZ" sz="2900"/>
          </a:p>
          <a:p>
            <a:pPr eaLnBrk="1" hangingPunct="1"/>
            <a:endParaRPr lang="en-NZ" sz="2900"/>
          </a:p>
          <a:p>
            <a:pPr eaLnBrk="1" hangingPunct="1"/>
            <a:endParaRPr lang="en-NZ" sz="2900"/>
          </a:p>
          <a:p>
            <a:pPr eaLnBrk="1" hangingPunct="1">
              <a:spcBef>
                <a:spcPts val="1000"/>
              </a:spcBef>
            </a:pPr>
            <a:r>
              <a:rPr lang="en-NZ" sz="2800"/>
              <a:t>Message Passing is one approach to providing both of these functions</a:t>
            </a:r>
          </a:p>
          <a:p>
            <a:pPr lvl="2" eaLnBrk="1" hangingPunct="1">
              <a:spcBef>
                <a:spcPts val="1000"/>
              </a:spcBef>
            </a:pPr>
            <a:r>
              <a:rPr lang="en-NZ"/>
              <a:t>works with distributed systems </a:t>
            </a:r>
            <a:r>
              <a:rPr lang="en-NZ" i="1"/>
              <a:t>and</a:t>
            </a:r>
            <a:r>
              <a:rPr lang="en-NZ"/>
              <a:t> shared memory multiprocessor and uniprocessor systems</a:t>
            </a:r>
          </a:p>
        </p:txBody>
      </p:sp>
      <p:graphicFrame>
        <p:nvGraphicFramePr>
          <p:cNvPr id="4" name="Diagram 3"/>
          <p:cNvGraphicFramePr/>
          <p:nvPr/>
        </p:nvGraphicFramePr>
        <p:xfrm>
          <a:off x="1295400" y="3048000"/>
          <a:ext cx="64770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l" eaLnBrk="1" fontAlgn="auto" hangingPunct="1">
              <a:spcAft>
                <a:spcPts val="0"/>
              </a:spcAft>
              <a:defRPr/>
            </a:pPr>
            <a:r>
              <a:rPr lang="en-US" b="1" dirty="0">
                <a:solidFill>
                  <a:schemeClr val="accent6"/>
                </a:solidFill>
              </a:rPr>
              <a:t>Message Passing</a:t>
            </a:r>
          </a:p>
        </p:txBody>
      </p:sp>
      <p:sp>
        <p:nvSpPr>
          <p:cNvPr id="3" name="Content Placeholder 2"/>
          <p:cNvSpPr>
            <a:spLocks noGrp="1"/>
          </p:cNvSpPr>
          <p:nvPr>
            <p:ph idx="4294967295"/>
          </p:nvPr>
        </p:nvSpPr>
        <p:spPr>
          <a:xfrm>
            <a:off x="304800" y="2057400"/>
            <a:ext cx="8534400" cy="5867400"/>
          </a:xfrm>
        </p:spPr>
        <p:txBody>
          <a:bodyPr rtlCol="0">
            <a:normAutofit/>
          </a:bodyPr>
          <a:lstStyle/>
          <a:p>
            <a:pPr eaLnBrk="1" fontAlgn="auto" hangingPunct="1">
              <a:spcAft>
                <a:spcPts val="0"/>
              </a:spcAft>
              <a:defRPr/>
            </a:pPr>
            <a:r>
              <a:rPr lang="en-NZ" sz="2800" dirty="0">
                <a:solidFill>
                  <a:schemeClr val="tx1">
                    <a:lumMod val="85000"/>
                    <a:lumOff val="15000"/>
                  </a:schemeClr>
                </a:solidFill>
              </a:rPr>
              <a:t>The actual function is normally provided in the form of a pair of primitives:</a:t>
            </a:r>
            <a:endParaRPr lang="en-US" sz="2800" dirty="0">
              <a:solidFill>
                <a:schemeClr val="tx1">
                  <a:lumMod val="85000"/>
                  <a:lumOff val="15000"/>
                </a:schemeClr>
              </a:solidFill>
            </a:endParaRPr>
          </a:p>
          <a:p>
            <a:pPr lvl="4" eaLnBrk="1" fontAlgn="auto" hangingPunct="1">
              <a:spcAft>
                <a:spcPts val="0"/>
              </a:spcAft>
              <a:buFont typeface="Wingdings" pitchFamily="2" charset="2"/>
              <a:buNone/>
              <a:defRPr/>
            </a:pPr>
            <a:r>
              <a:rPr lang="en-US" sz="2800" dirty="0">
                <a:solidFill>
                  <a:schemeClr val="tx1">
                    <a:lumMod val="85000"/>
                    <a:lumOff val="15000"/>
                  </a:schemeClr>
                </a:solidFill>
              </a:rPr>
              <a:t>send (destination, message)</a:t>
            </a:r>
          </a:p>
          <a:p>
            <a:pPr lvl="4" eaLnBrk="1" fontAlgn="auto" hangingPunct="1">
              <a:spcAft>
                <a:spcPts val="0"/>
              </a:spcAft>
              <a:buFont typeface="Wingdings" pitchFamily="2" charset="2"/>
              <a:buNone/>
              <a:defRPr/>
            </a:pPr>
            <a:r>
              <a:rPr lang="en-US" sz="2800" dirty="0">
                <a:solidFill>
                  <a:schemeClr val="tx1">
                    <a:lumMod val="85000"/>
                    <a:lumOff val="15000"/>
                  </a:schemeClr>
                </a:solidFill>
              </a:rPr>
              <a:t>receive (source, message)</a:t>
            </a:r>
          </a:p>
          <a:p>
            <a:pPr marL="374904" lvl="4" eaLnBrk="1" fontAlgn="auto" hangingPunct="1">
              <a:spcBef>
                <a:spcPts val="1200"/>
              </a:spcBef>
              <a:spcAft>
                <a:spcPts val="0"/>
              </a:spcAft>
              <a:defRPr/>
            </a:pPr>
            <a:r>
              <a:rPr lang="en-US" sz="2800" dirty="0">
                <a:solidFill>
                  <a:schemeClr val="tx1">
                    <a:lumMod val="85000"/>
                    <a:lumOff val="15000"/>
                  </a:schemeClr>
                </a:solidFill>
              </a:rPr>
              <a:t>A process sends information in the form of a </a:t>
            </a:r>
            <a:r>
              <a:rPr lang="en-US" sz="2800" i="1" dirty="0">
                <a:solidFill>
                  <a:schemeClr val="tx1">
                    <a:lumMod val="85000"/>
                    <a:lumOff val="15000"/>
                  </a:schemeClr>
                </a:solidFill>
              </a:rPr>
              <a:t>message</a:t>
            </a:r>
            <a:r>
              <a:rPr lang="en-US" sz="2800" dirty="0">
                <a:solidFill>
                  <a:schemeClr val="tx1">
                    <a:lumMod val="85000"/>
                    <a:lumOff val="15000"/>
                  </a:schemeClr>
                </a:solidFill>
              </a:rPr>
              <a:t> to another process designated by a </a:t>
            </a:r>
            <a:r>
              <a:rPr lang="en-US" sz="2800" i="1" dirty="0">
                <a:solidFill>
                  <a:schemeClr val="tx1">
                    <a:lumMod val="85000"/>
                    <a:lumOff val="15000"/>
                  </a:schemeClr>
                </a:solidFill>
              </a:rPr>
              <a:t>destination</a:t>
            </a:r>
          </a:p>
          <a:p>
            <a:pPr marL="374904" lvl="4" eaLnBrk="1" fontAlgn="auto" hangingPunct="1">
              <a:spcBef>
                <a:spcPts val="1200"/>
              </a:spcBef>
              <a:spcAft>
                <a:spcPts val="0"/>
              </a:spcAft>
              <a:defRPr/>
            </a:pPr>
            <a:r>
              <a:rPr lang="en-US" sz="2800" dirty="0">
                <a:solidFill>
                  <a:schemeClr val="tx1">
                    <a:lumMod val="85000"/>
                    <a:lumOff val="15000"/>
                  </a:schemeClr>
                </a:solidFill>
              </a:rPr>
              <a:t>A process receives information by executing the </a:t>
            </a:r>
            <a:r>
              <a:rPr lang="en-US" sz="2800" b="1" dirty="0">
                <a:solidFill>
                  <a:schemeClr val="tx1">
                    <a:lumMod val="85000"/>
                    <a:lumOff val="15000"/>
                  </a:schemeClr>
                </a:solidFill>
                <a:latin typeface="Courier New"/>
              </a:rPr>
              <a:t>receive</a:t>
            </a:r>
            <a:r>
              <a:rPr lang="en-US" sz="2800" dirty="0">
                <a:solidFill>
                  <a:schemeClr val="tx1">
                    <a:lumMod val="85000"/>
                    <a:lumOff val="15000"/>
                  </a:schemeClr>
                </a:solidFill>
              </a:rPr>
              <a:t> primitive, indicating the </a:t>
            </a:r>
            <a:r>
              <a:rPr lang="en-US" sz="2800" i="1" dirty="0">
                <a:solidFill>
                  <a:schemeClr val="tx1">
                    <a:lumMod val="85000"/>
                    <a:lumOff val="15000"/>
                  </a:schemeClr>
                </a:solidFill>
              </a:rPr>
              <a:t>source</a:t>
            </a:r>
            <a:r>
              <a:rPr lang="en-US" sz="2800" dirty="0">
                <a:solidFill>
                  <a:schemeClr val="tx1">
                    <a:lumMod val="85000"/>
                    <a:lumOff val="15000"/>
                  </a:schemeClr>
                </a:solidFill>
              </a:rPr>
              <a:t> and the </a:t>
            </a:r>
            <a:r>
              <a:rPr lang="en-US" sz="2800" i="1" dirty="0">
                <a:solidFill>
                  <a:schemeClr val="tx1">
                    <a:lumMod val="85000"/>
                    <a:lumOff val="15000"/>
                  </a:schemeClr>
                </a:solidFill>
              </a:rPr>
              <a:t>message</a:t>
            </a:r>
            <a:r>
              <a:rPr lang="en-US" sz="2800" dirty="0">
                <a:solidFill>
                  <a:schemeClr val="tx1">
                    <a:lumMod val="85000"/>
                    <a:lumOff val="15000"/>
                  </a:schemeClr>
                </a:solidFill>
              </a:rPr>
              <a:t> </a:t>
            </a:r>
          </a:p>
          <a:p>
            <a:pPr eaLnBrk="1" fontAlgn="auto" hangingPunct="1">
              <a:spcAft>
                <a:spcPts val="0"/>
              </a:spcAft>
              <a:defRPr/>
            </a:pPr>
            <a:endParaRPr lang="en-US" dirty="0">
              <a:solidFill>
                <a:schemeClr val="tx1">
                  <a:lumMod val="85000"/>
                  <a:lumOff val="15000"/>
                </a:schemeClr>
              </a:solidFill>
            </a:endParaRPr>
          </a:p>
        </p:txBody>
      </p:sp>
      <p:pic>
        <p:nvPicPr>
          <p:cNvPr id="366595" name="Picture 5"/>
          <p:cNvPicPr>
            <a:picLocks noChangeAspect="1"/>
          </p:cNvPicPr>
          <p:nvPr/>
        </p:nvPicPr>
        <p:blipFill>
          <a:blip r:embed="rId3"/>
          <a:srcRect/>
          <a:stretch>
            <a:fillRect/>
          </a:stretch>
        </p:blipFill>
        <p:spPr bwMode="auto">
          <a:xfrm>
            <a:off x="6324600" y="457200"/>
            <a:ext cx="1752600" cy="175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par>
                          <p:cTn id="11" fill="hold">
                            <p:stCondLst>
                              <p:cond delay="1500"/>
                            </p:stCondLst>
                            <p:childTnLst>
                              <p:par>
                                <p:cTn id="12" presetID="34" presetClass="entr" presetSubtype="0" fill="hold" grpId="0"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 from="(-#ppt_w/2)" to="(#ppt_x)" calcmode="lin" valueType="num">
                                      <p:cBhvr>
                                        <p:cTn id="14" dur="600" fill="hold">
                                          <p:stCondLst>
                                            <p:cond delay="0"/>
                                          </p:stCondLst>
                                        </p:cTn>
                                        <p:tgtEl>
                                          <p:spTgt spid="3">
                                            <p:txEl>
                                              <p:pRg st="2" end="2"/>
                                            </p:txEl>
                                          </p:spTgt>
                                        </p:tgtEl>
                                        <p:attrNameLst>
                                          <p:attrName>ppt_x</p:attrName>
                                        </p:attrNameLst>
                                      </p:cBhvr>
                                    </p:anim>
                                    <p:anim from="0" to="-1.0" calcmode="lin" valueType="num">
                                      <p:cBhvr>
                                        <p:cTn id="15" dur="200" decel="50000" autoRev="1" fill="hold">
                                          <p:stCondLst>
                                            <p:cond delay="600"/>
                                          </p:stCondLst>
                                        </p:cTn>
                                        <p:tgtEl>
                                          <p:spTgt spid="3">
                                            <p:txEl>
                                              <p:pRg st="2" end="2"/>
                                            </p:txEl>
                                          </p:spTgt>
                                        </p:tgtEl>
                                        <p:attrNameLst>
                                          <p:attrName>xshear</p:attrName>
                                        </p:attrNameLst>
                                      </p:cBhvr>
                                    </p:anim>
                                    <p:animScale>
                                      <p:cBhvr>
                                        <p:cTn id="16" dur="200" decel="100000" autoRev="1" fill="hold">
                                          <p:stCondLst>
                                            <p:cond delay="600"/>
                                          </p:stCondLst>
                                        </p:cTn>
                                        <p:tgtEl>
                                          <p:spTgt spid="3">
                                            <p:txEl>
                                              <p:pRg st="2" end="2"/>
                                            </p:txEl>
                                          </p:spTgt>
                                        </p:tgtEl>
                                      </p:cBhvr>
                                      <p:from x="100000" y="100000"/>
                                      <p:to x="80000" y="100000"/>
                                    </p:animScale>
                                    <p:anim by="(#ppt_h/3+#ppt_w*0.1)" calcmode="lin" valueType="num">
                                      <p:cBhvr additive="sum">
                                        <p:cTn id="17"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7824788" cy="1323975"/>
          </a:xfrm>
        </p:spPr>
        <p:txBody>
          <a:bodyPr/>
          <a:lstStyle/>
          <a:p>
            <a:pPr algn="ctr" eaLnBrk="1" fontAlgn="auto" hangingPunct="1">
              <a:spcAft>
                <a:spcPts val="0"/>
              </a:spcAft>
              <a:defRPr/>
            </a:pPr>
            <a:r>
              <a:rPr lang="en-US" b="1" dirty="0">
                <a:solidFill>
                  <a:schemeClr val="accent6"/>
                </a:solidFill>
              </a:rPr>
              <a:t>Message Passing</a:t>
            </a:r>
          </a:p>
        </p:txBody>
      </p:sp>
      <p:graphicFrame>
        <p:nvGraphicFramePr>
          <p:cNvPr id="190466" name="Object 2"/>
          <p:cNvGraphicFramePr>
            <a:graphicFrameLocks noChangeAspect="1"/>
          </p:cNvGraphicFramePr>
          <p:nvPr/>
        </p:nvGraphicFramePr>
        <p:xfrm>
          <a:off x="762000" y="1524000"/>
          <a:ext cx="7685088" cy="4533900"/>
        </p:xfrm>
        <a:graphic>
          <a:graphicData uri="http://schemas.openxmlformats.org/presentationml/2006/ole">
            <mc:AlternateContent xmlns:mc="http://schemas.openxmlformats.org/markup-compatibility/2006">
              <mc:Choice xmlns:v="urn:schemas-microsoft-com:vml" Requires="v">
                <p:oleObj spid="_x0000_s190479" name="Document" r:id="rId4" imgW="6070377" imgH="3581268" progId="">
                  <p:embed/>
                </p:oleObj>
              </mc:Choice>
              <mc:Fallback>
                <p:oleObj name="Document" r:id="rId4" imgW="6070377" imgH="358126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7685088"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0468" name="Rectangle 5"/>
          <p:cNvSpPr>
            <a:spLocks noChangeArrowheads="1"/>
          </p:cNvSpPr>
          <p:nvPr/>
        </p:nvSpPr>
        <p:spPr bwMode="auto">
          <a:xfrm>
            <a:off x="762000" y="6172200"/>
            <a:ext cx="7772400" cy="276225"/>
          </a:xfrm>
          <a:prstGeom prst="rect">
            <a:avLst/>
          </a:prstGeom>
          <a:noFill/>
          <a:ln w="9525">
            <a:noFill/>
            <a:miter lim="800000"/>
            <a:headEnd/>
            <a:tailEnd/>
          </a:ln>
        </p:spPr>
        <p:txBody>
          <a:bodyPr>
            <a:spAutoFit/>
          </a:bodyPr>
          <a:lstStyle/>
          <a:p>
            <a:r>
              <a:rPr lang="en-US" sz="1200"/>
              <a:t>Table 5.5  Design Characteristics of Message Systems for Interprocess  Communication and Synchronization </a:t>
            </a:r>
          </a:p>
        </p:txBody>
      </p:sp>
      <p:sp>
        <p:nvSpPr>
          <p:cNvPr id="190469" name="TextBox 4"/>
          <p:cNvSpPr txBox="1">
            <a:spLocks noChangeArrowheads="1"/>
          </p:cNvSpPr>
          <p:nvPr/>
        </p:nvSpPr>
        <p:spPr bwMode="auto">
          <a:xfrm>
            <a:off x="609600" y="1524000"/>
            <a:ext cx="152400" cy="4572000"/>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ransition spd="med">
    <p:check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824788" cy="990600"/>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Synchronization</a:t>
            </a:r>
          </a:p>
        </p:txBody>
      </p:sp>
      <p:graphicFrame>
        <p:nvGraphicFramePr>
          <p:cNvPr id="4" name="Content Placeholder 3"/>
          <p:cNvGraphicFramePr>
            <a:graphicFrameLocks noGrp="1"/>
          </p:cNvGraphicFramePr>
          <p:nvPr>
            <p:ph idx="4294967295"/>
          </p:nvPr>
        </p:nvGraphicFramePr>
        <p:xfrm>
          <a:off x="304800" y="16002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Send,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Receive</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2738" name="Content Placeholder 2"/>
          <p:cNvSpPr>
            <a:spLocks noGrp="1"/>
          </p:cNvSpPr>
          <p:nvPr>
            <p:ph idx="4294967295"/>
          </p:nvPr>
        </p:nvSpPr>
        <p:spPr>
          <a:xfrm>
            <a:off x="533400" y="2209800"/>
            <a:ext cx="8229600" cy="5562600"/>
          </a:xfrm>
        </p:spPr>
        <p:txBody>
          <a:bodyPr/>
          <a:lstStyle/>
          <a:p>
            <a:pPr eaLnBrk="1" hangingPunct="1"/>
            <a:r>
              <a:rPr lang="en-US" sz="3200"/>
              <a:t>Both sender and receiver are blocked until the message is delivered</a:t>
            </a:r>
          </a:p>
          <a:p>
            <a:pPr eaLnBrk="1" hangingPunct="1"/>
            <a:r>
              <a:rPr lang="en-US" sz="3200"/>
              <a:t>Sometimes referred to as a </a:t>
            </a:r>
            <a:r>
              <a:rPr lang="en-US" sz="3200" i="1"/>
              <a:t>rendezvous</a:t>
            </a:r>
          </a:p>
          <a:p>
            <a:pPr eaLnBrk="1" hangingPunct="1"/>
            <a:r>
              <a:rPr lang="en-NZ" sz="3200"/>
              <a:t>Allows for tight synchronization between processes</a:t>
            </a:r>
            <a:endParaRPr lang="en-US" sz="3200"/>
          </a:p>
          <a:p>
            <a:pPr eaLnBrk="1" hangingPunct="1"/>
            <a:endParaRPr lang="en-NZ"/>
          </a:p>
        </p:txBody>
      </p:sp>
      <p:pic>
        <p:nvPicPr>
          <p:cNvPr id="372739" name="Picture 3"/>
          <p:cNvPicPr>
            <a:picLocks noChangeAspect="1"/>
          </p:cNvPicPr>
          <p:nvPr/>
        </p:nvPicPr>
        <p:blipFill>
          <a:blip r:embed="rId3"/>
          <a:srcRect/>
          <a:stretch>
            <a:fillRect/>
          </a:stretch>
        </p:blipFill>
        <p:spPr bwMode="auto">
          <a:xfrm>
            <a:off x="4114800" y="4800600"/>
            <a:ext cx="1981200" cy="152082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32788" cy="1143000"/>
          </a:xfrm>
        </p:spPr>
        <p:txBody>
          <a:bodyPr/>
          <a:lstStyle/>
          <a:p>
            <a:pPr algn="ctr" eaLnBrk="1" fontAlgn="auto" hangingPunct="1">
              <a:spcAft>
                <a:spcPts val="0"/>
              </a:spcAft>
              <a:defRPr/>
            </a:pPr>
            <a:r>
              <a:rPr lang="en-US" sz="4800" b="1" dirty="0">
                <a:solidFill>
                  <a:schemeClr val="accent6">
                    <a:lumMod val="50000"/>
                  </a:schemeClr>
                </a:solidFill>
              </a:rPr>
              <a:t>Difficulties of Concurrency</a:t>
            </a:r>
          </a:p>
        </p:txBody>
      </p:sp>
      <p:sp>
        <p:nvSpPr>
          <p:cNvPr id="3" name="Content Placeholder 2"/>
          <p:cNvSpPr>
            <a:spLocks noGrp="1"/>
          </p:cNvSpPr>
          <p:nvPr>
            <p:ph sz="half" idx="1"/>
          </p:nvPr>
        </p:nvSpPr>
        <p:spPr>
          <a:xfrm>
            <a:off x="658813" y="2286000"/>
            <a:ext cx="8180387" cy="3840163"/>
          </a:xfrm>
        </p:spPr>
        <p:txBody>
          <a:bodyPr/>
          <a:lstStyle/>
          <a:p>
            <a:pPr eaLnBrk="1" hangingPunct="1"/>
            <a:r>
              <a:rPr lang="en-US" sz="3200"/>
              <a:t>Sharing of global resources</a:t>
            </a:r>
          </a:p>
          <a:p>
            <a:pPr eaLnBrk="1" hangingPunct="1"/>
            <a:r>
              <a:rPr lang="en-US" sz="3200"/>
              <a:t>Difficult for the OS to manage the allocation of resources optimally</a:t>
            </a:r>
          </a:p>
          <a:p>
            <a:pPr eaLnBrk="1" hangingPunct="1"/>
            <a:r>
              <a:rPr lang="en-US" sz="3200"/>
              <a:t>Difficult to locate programming errors as results are not deterministic and reproducible</a:t>
            </a:r>
          </a:p>
          <a:p>
            <a:pPr eaLnBrk="1" hangingPunct="1"/>
            <a:endParaRPr lang="en-US"/>
          </a:p>
        </p:txBody>
      </p:sp>
      <p:pic>
        <p:nvPicPr>
          <p:cNvPr id="46083" name="Picture 4"/>
          <p:cNvPicPr>
            <a:picLocks noChangeAspect="1"/>
          </p:cNvPicPr>
          <p:nvPr/>
        </p:nvPicPr>
        <p:blipFill>
          <a:blip r:embed="rId3"/>
          <a:srcRect/>
          <a:stretch>
            <a:fillRect/>
          </a:stretch>
        </p:blipFill>
        <p:spPr bwMode="auto">
          <a:xfrm>
            <a:off x="7239000" y="5029200"/>
            <a:ext cx="1387475" cy="144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eaLnBrk="1" fontAlgn="auto" hangingPunct="1">
              <a:spcAft>
                <a:spcPts val="0"/>
              </a:spcAft>
              <a:defRPr/>
            </a:pPr>
            <a:r>
              <a:rPr lang="en-US" b="1" dirty="0" err="1">
                <a:ln w="1905"/>
                <a:solidFill>
                  <a:schemeClr val="accent6">
                    <a:lumMod val="50000"/>
                  </a:schemeClr>
                </a:solidFill>
                <a:effectLst>
                  <a:innerShdw blurRad="69850" dist="43180" dir="5400000">
                    <a:srgbClr val="000000">
                      <a:alpha val="65000"/>
                    </a:srgbClr>
                  </a:innerShdw>
                </a:effectLst>
              </a:rPr>
              <a:t>Nonblocking</a:t>
            </a:r>
            <a:r>
              <a:rPr lang="en-US" b="1" dirty="0">
                <a:ln w="1905"/>
                <a:solidFill>
                  <a:schemeClr val="accent6">
                    <a:lumMod val="50000"/>
                  </a:schemeClr>
                </a:solidFill>
                <a:effectLst>
                  <a:innerShdw blurRad="69850" dist="43180" dir="5400000">
                    <a:srgbClr val="000000">
                      <a:alpha val="65000"/>
                    </a:srgbClr>
                  </a:innerShdw>
                </a:effectLst>
              </a:rPr>
              <a:t> Send</a:t>
            </a:r>
          </a:p>
        </p:txBody>
      </p:sp>
      <p:graphicFrame>
        <p:nvGraphicFramePr>
          <p:cNvPr id="4" name="Content Placeholder 3"/>
          <p:cNvGraphicFramePr>
            <a:graphicFrameLocks noGrp="1"/>
          </p:cNvGraphicFramePr>
          <p:nvPr>
            <p:ph idx="4294967295"/>
          </p:nvPr>
        </p:nvGraphicFramePr>
        <p:xfrm>
          <a:off x="533400" y="20574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4787" name="Picture 4"/>
          <p:cNvPicPr>
            <a:picLocks noChangeAspect="1"/>
          </p:cNvPicPr>
          <p:nvPr/>
        </p:nvPicPr>
        <p:blipFill>
          <a:blip r:embed="rId8"/>
          <a:srcRect/>
          <a:stretch>
            <a:fillRect/>
          </a:stretch>
        </p:blipFill>
        <p:spPr bwMode="auto">
          <a:xfrm>
            <a:off x="6858000" y="5334000"/>
            <a:ext cx="2036763" cy="1524000"/>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eaLnBrk="1" fontAlgn="auto" hangingPunct="1">
              <a:spcAft>
                <a:spcPts val="0"/>
              </a:spcAft>
              <a:defRPr/>
            </a:pPr>
            <a:r>
              <a:rPr lang="en-US" sz="5400" b="1" dirty="0">
                <a:ln>
                  <a:solidFill>
                    <a:schemeClr val="tx1"/>
                  </a:solidFill>
                </a:ln>
                <a:solidFill>
                  <a:schemeClr val="accent1">
                    <a:lumMod val="50000"/>
                  </a:schemeClr>
                </a:solidFill>
              </a:rPr>
              <a:t>    Addressing</a:t>
            </a:r>
          </a:p>
        </p:txBody>
      </p:sp>
      <p:sp>
        <p:nvSpPr>
          <p:cNvPr id="3" name="Content Placeholder 2"/>
          <p:cNvSpPr>
            <a:spLocks noGrp="1"/>
          </p:cNvSpPr>
          <p:nvPr>
            <p:ph idx="4294967295"/>
          </p:nvPr>
        </p:nvSpPr>
        <p:spPr>
          <a:xfrm>
            <a:off x="228600" y="2286000"/>
            <a:ext cx="8763000" cy="1828800"/>
          </a:xfrm>
        </p:spPr>
        <p:txBody>
          <a:bodyPr rtlCol="0">
            <a:normAutofit/>
          </a:bodyPr>
          <a:lstStyle/>
          <a:p>
            <a:pPr lvl="1" eaLnBrk="1" fontAlgn="auto" hangingPunct="1">
              <a:spcAft>
                <a:spcPts val="0"/>
              </a:spcAft>
              <a:buClr>
                <a:schemeClr val="accent6">
                  <a:lumMod val="75000"/>
                </a:schemeClr>
              </a:buClr>
              <a:buSzPct val="85000"/>
              <a:buFont typeface="Wingdings" charset="2"/>
              <a:buChar char=""/>
              <a:defRPr/>
            </a:pPr>
            <a:r>
              <a:rPr lang="en-US" sz="3400" dirty="0">
                <a:solidFill>
                  <a:schemeClr val="tx1">
                    <a:lumMod val="85000"/>
                    <a:lumOff val="15000"/>
                  </a:schemeClr>
                </a:solidFill>
              </a:rPr>
              <a:t> Schemes for specifying processes in </a:t>
            </a:r>
            <a:r>
              <a:rPr lang="en-US" sz="3400" dirty="0">
                <a:solidFill>
                  <a:schemeClr val="tx1">
                    <a:lumMod val="85000"/>
                    <a:lumOff val="15000"/>
                  </a:schemeClr>
                </a:solidFill>
                <a:latin typeface="Courier New"/>
              </a:rPr>
              <a:t>send</a:t>
            </a:r>
            <a:r>
              <a:rPr lang="en-US" sz="3400" dirty="0">
                <a:solidFill>
                  <a:schemeClr val="tx1">
                    <a:lumMod val="85000"/>
                    <a:lumOff val="15000"/>
                  </a:schemeClr>
                </a:solidFill>
              </a:rPr>
              <a:t>       and </a:t>
            </a:r>
            <a:r>
              <a:rPr lang="en-US" sz="3400" dirty="0">
                <a:solidFill>
                  <a:schemeClr val="tx1">
                    <a:lumMod val="85000"/>
                    <a:lumOff val="15000"/>
                  </a:schemeClr>
                </a:solidFill>
                <a:latin typeface="Courier New"/>
              </a:rPr>
              <a:t>receive</a:t>
            </a:r>
            <a:r>
              <a:rPr lang="en-US" sz="3400" dirty="0">
                <a:solidFill>
                  <a:schemeClr val="tx1">
                    <a:lumMod val="85000"/>
                    <a:lumOff val="15000"/>
                  </a:schemeClr>
                </a:solidFill>
              </a:rPr>
              <a:t> primitives fall into two categories:</a:t>
            </a:r>
          </a:p>
        </p:txBody>
      </p:sp>
      <p:graphicFrame>
        <p:nvGraphicFramePr>
          <p:cNvPr id="6" name="Diagram 5"/>
          <p:cNvGraphicFramePr/>
          <p:nvPr/>
        </p:nvGraphicFramePr>
        <p:xfrm>
          <a:off x="457200" y="4267200"/>
          <a:ext cx="80772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6836" name="Picture 9"/>
          <p:cNvPicPr>
            <a:picLocks noChangeAspect="1"/>
          </p:cNvPicPr>
          <p:nvPr/>
        </p:nvPicPr>
        <p:blipFill>
          <a:blip r:embed="rId8"/>
          <a:srcRect/>
          <a:stretch>
            <a:fillRect/>
          </a:stretch>
        </p:blipFill>
        <p:spPr bwMode="auto">
          <a:xfrm>
            <a:off x="762000" y="533400"/>
            <a:ext cx="1600200" cy="1282700"/>
          </a:xfrm>
          <a:prstGeom prst="rect">
            <a:avLst/>
          </a:prstGeom>
          <a:noFill/>
          <a:ln w="9525">
            <a:noFill/>
            <a:miter lim="800000"/>
            <a:headEnd/>
            <a:tailEnd/>
          </a:ln>
        </p:spPr>
      </p:pic>
      <p:pic>
        <p:nvPicPr>
          <p:cNvPr id="376837" name="Picture 10"/>
          <p:cNvPicPr>
            <a:picLocks noChangeAspect="1"/>
          </p:cNvPicPr>
          <p:nvPr/>
        </p:nvPicPr>
        <p:blipFill>
          <a:blip r:embed="rId9"/>
          <a:srcRect/>
          <a:stretch>
            <a:fillRect/>
          </a:stretch>
        </p:blipFill>
        <p:spPr bwMode="auto">
          <a:xfrm>
            <a:off x="8077200" y="5618163"/>
            <a:ext cx="1066800" cy="12398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eaLnBrk="1" fontAlgn="auto" hangingPunct="1">
              <a:spcAft>
                <a:spcPts val="0"/>
              </a:spcAft>
              <a:defRPr/>
            </a:pPr>
            <a:r>
              <a:rPr lang="en-NZ" b="1" dirty="0">
                <a:ln w="1905"/>
                <a:solidFill>
                  <a:schemeClr val="accent6">
                    <a:lumMod val="75000"/>
                  </a:schemeClr>
                </a:solidFill>
                <a:effectLst>
                  <a:innerShdw blurRad="69850" dist="43180" dir="5400000">
                    <a:srgbClr val="000000">
                      <a:alpha val="65000"/>
                    </a:srgbClr>
                  </a:innerShdw>
                </a:effectLst>
              </a:rPr>
              <a:t>Direct Addressing</a:t>
            </a:r>
          </a:p>
        </p:txBody>
      </p:sp>
      <p:sp>
        <p:nvSpPr>
          <p:cNvPr id="3" name="Content Placeholder 2"/>
          <p:cNvSpPr>
            <a:spLocks noGrp="1"/>
          </p:cNvSpPr>
          <p:nvPr>
            <p:ph idx="4294967295"/>
          </p:nvPr>
        </p:nvSpPr>
        <p:spPr>
          <a:xfrm>
            <a:off x="228600" y="1981200"/>
            <a:ext cx="8382000" cy="4876800"/>
          </a:xfrm>
        </p:spPr>
        <p:txBody>
          <a:bodyPr rtlCol="0">
            <a:normAutofit lnSpcReduction="10000"/>
          </a:bodyPr>
          <a:lstStyle/>
          <a:p>
            <a:pPr marL="627063" lvl="2" indent="-454025" eaLnBrk="1" fontAlgn="auto" hangingPunct="1">
              <a:spcBef>
                <a:spcPts val="400"/>
              </a:spcBef>
              <a:spcAft>
                <a:spcPts val="0"/>
              </a:spcAft>
              <a:defRPr/>
            </a:pPr>
            <a:r>
              <a:rPr lang="en-US" sz="3200" dirty="0">
                <a:solidFill>
                  <a:schemeClr val="tx1">
                    <a:lumMod val="85000"/>
                    <a:lumOff val="15000"/>
                  </a:schemeClr>
                </a:solidFill>
              </a:rPr>
              <a:t>Send primitive includes a specific identifier of the destination process</a:t>
            </a:r>
          </a:p>
          <a:p>
            <a:pPr marL="627063" lvl="2" indent="-454025" eaLnBrk="1" fontAlgn="auto" hangingPunct="1">
              <a:spcBef>
                <a:spcPts val="400"/>
              </a:spcBef>
              <a:spcAft>
                <a:spcPts val="0"/>
              </a:spcAft>
              <a:defRPr/>
            </a:pPr>
            <a:r>
              <a:rPr lang="en-US" sz="3200" dirty="0">
                <a:solidFill>
                  <a:schemeClr val="tx1">
                    <a:lumMod val="85000"/>
                    <a:lumOff val="15000"/>
                  </a:schemeClr>
                </a:solidFill>
              </a:rPr>
              <a:t>Receive primitive can be handled in one of two ways:</a:t>
            </a:r>
          </a:p>
          <a:p>
            <a:pPr lvl="3" eaLnBrk="1" fontAlgn="auto" hangingPunct="1">
              <a:spcBef>
                <a:spcPts val="400"/>
              </a:spcBef>
              <a:spcAft>
                <a:spcPts val="0"/>
              </a:spcAft>
              <a:defRPr/>
            </a:pPr>
            <a:r>
              <a:rPr lang="en-US" sz="3200" dirty="0">
                <a:solidFill>
                  <a:schemeClr val="tx1">
                    <a:lumMod val="85000"/>
                    <a:lumOff val="15000"/>
                  </a:schemeClr>
                </a:solidFill>
              </a:rPr>
              <a:t>require that the process explicitly designate a sending process</a:t>
            </a:r>
          </a:p>
          <a:p>
            <a:pPr marL="1835150" lvl="3" indent="-236538" eaLnBrk="1" fontAlgn="auto" hangingPunct="1">
              <a:spcBef>
                <a:spcPts val="400"/>
              </a:spcBef>
              <a:spcAft>
                <a:spcPts val="0"/>
              </a:spcAft>
              <a:defRPr/>
            </a:pPr>
            <a:r>
              <a:rPr lang="en-US" sz="2162" dirty="0">
                <a:solidFill>
                  <a:schemeClr val="tx1">
                    <a:lumMod val="85000"/>
                    <a:lumOff val="15000"/>
                  </a:schemeClr>
                </a:solidFill>
              </a:rPr>
              <a:t>effective for cooperating concurrent processes</a:t>
            </a:r>
          </a:p>
          <a:p>
            <a:pPr lvl="3" eaLnBrk="1" fontAlgn="auto" hangingPunct="1">
              <a:spcBef>
                <a:spcPts val="400"/>
              </a:spcBef>
              <a:spcAft>
                <a:spcPts val="0"/>
              </a:spcAft>
              <a:defRPr/>
            </a:pPr>
            <a:r>
              <a:rPr lang="en-US" sz="3200" dirty="0">
                <a:solidFill>
                  <a:schemeClr val="tx1">
                    <a:lumMod val="85000"/>
                    <a:lumOff val="15000"/>
                  </a:schemeClr>
                </a:solidFill>
              </a:rPr>
              <a:t>implicit addressing</a:t>
            </a:r>
          </a:p>
          <a:p>
            <a:pPr marL="1835150" lvl="3" indent="-236538" eaLnBrk="1" fontAlgn="auto" hangingPunct="1">
              <a:spcBef>
                <a:spcPts val="400"/>
              </a:spcBef>
              <a:spcAft>
                <a:spcPts val="0"/>
              </a:spcAft>
              <a:defRPr/>
            </a:pPr>
            <a:r>
              <a:rPr lang="en-US" sz="2162" dirty="0">
                <a:solidFill>
                  <a:schemeClr val="tx1">
                    <a:lumMod val="85000"/>
                    <a:lumOff val="15000"/>
                  </a:schemeClr>
                </a:solidFill>
              </a:rPr>
              <a:t>source parameter of the receive primitive possesses a value returned when the receive operation has been performed</a:t>
            </a:r>
          </a:p>
          <a:p>
            <a:pPr lvl="2" eaLnBrk="1" fontAlgn="auto" hangingPunct="1">
              <a:spcAft>
                <a:spcPts val="0"/>
              </a:spcAft>
              <a:defRPr/>
            </a:pPr>
            <a:endParaRPr lang="en-US" sz="3200" dirty="0">
              <a:solidFill>
                <a:schemeClr val="tx1">
                  <a:lumMod val="85000"/>
                  <a:lumOff val="15000"/>
                </a:schemeClr>
              </a:solidFill>
            </a:endParaRPr>
          </a:p>
          <a:p>
            <a:pPr lvl="2" eaLnBrk="1" fontAlgn="auto" hangingPunct="1">
              <a:spcAft>
                <a:spcPts val="0"/>
              </a:spcAft>
              <a:defRPr/>
            </a:pPr>
            <a:endParaRPr lang="en-US" sz="3000" dirty="0">
              <a:solidFill>
                <a:schemeClr val="tx1">
                  <a:lumMod val="85000"/>
                  <a:lumOff val="15000"/>
                </a:schemeClr>
              </a:solidFill>
            </a:endParaRPr>
          </a:p>
          <a:p>
            <a:pPr eaLnBrk="1" fontAlgn="auto" hangingPunct="1">
              <a:spcAft>
                <a:spcPts val="0"/>
              </a:spcAft>
              <a:defRPr/>
            </a:pPr>
            <a:endParaRPr lang="en-US" sz="3000" dirty="0">
              <a:solidFill>
                <a:schemeClr val="tx1">
                  <a:lumMod val="85000"/>
                  <a:lumOff val="15000"/>
                </a:schemeClr>
              </a:solidFill>
            </a:endParaRPr>
          </a:p>
        </p:txBody>
      </p:sp>
      <p:pic>
        <p:nvPicPr>
          <p:cNvPr id="378883" name="Picture 14"/>
          <p:cNvPicPr>
            <a:picLocks noChangeAspect="1"/>
          </p:cNvPicPr>
          <p:nvPr/>
        </p:nvPicPr>
        <p:blipFill>
          <a:blip r:embed="rId3"/>
          <a:srcRect/>
          <a:stretch>
            <a:fillRect/>
          </a:stretch>
        </p:blipFill>
        <p:spPr bwMode="auto">
          <a:xfrm>
            <a:off x="762000" y="533400"/>
            <a:ext cx="1600200" cy="1282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accel="50000" decel="5000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824788" cy="1067748"/>
          </a:xfrm>
        </p:spPr>
        <p:txBody>
          <a:bodyPr/>
          <a:lstStyle/>
          <a:p>
            <a:pPr algn="ctr" eaLnBrk="1" fontAlgn="auto" hangingPunct="1">
              <a:spcAft>
                <a:spcPts val="0"/>
              </a:spcAft>
              <a:defRPr/>
            </a:pPr>
            <a:r>
              <a:rPr lang="en-US" b="1" dirty="0">
                <a:ln w="1905"/>
                <a:solidFill>
                  <a:schemeClr val="accent6">
                    <a:lumMod val="75000"/>
                  </a:schemeClr>
                </a:solidFill>
                <a:effectLst>
                  <a:innerShdw blurRad="69850" dist="43180" dir="5400000">
                    <a:srgbClr val="000000">
                      <a:alpha val="65000"/>
                    </a:srgbClr>
                  </a:innerShdw>
                </a:effectLst>
              </a:rPr>
              <a:t>Indirect Addressing</a:t>
            </a:r>
          </a:p>
        </p:txBody>
      </p:sp>
      <p:graphicFrame>
        <p:nvGraphicFramePr>
          <p:cNvPr id="4" name="Content Placeholder 3"/>
          <p:cNvGraphicFramePr>
            <a:graphicFrameLocks noGrp="1"/>
          </p:cNvGraphicFramePr>
          <p:nvPr>
            <p:ph idx="4294967295"/>
          </p:nvPr>
        </p:nvGraphicFramePr>
        <p:xfrm>
          <a:off x="1219200" y="2438400"/>
          <a:ext cx="6781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0931" name="Picture 5"/>
          <p:cNvPicPr>
            <a:picLocks noChangeAspect="1"/>
          </p:cNvPicPr>
          <p:nvPr/>
        </p:nvPicPr>
        <p:blipFill>
          <a:blip r:embed="rId8"/>
          <a:srcRect/>
          <a:stretch>
            <a:fillRect/>
          </a:stretch>
        </p:blipFill>
        <p:spPr bwMode="auto">
          <a:xfrm>
            <a:off x="609600" y="533400"/>
            <a:ext cx="1600200" cy="1282700"/>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9144000" cy="533400"/>
          </a:xfrm>
        </p:spPr>
        <p:txBody>
          <a:bodyPr anchor="ctr"/>
          <a:lstStyle/>
          <a:p>
            <a:pPr algn="ctr" eaLnBrk="1" fontAlgn="auto" hangingPunct="1">
              <a:spcAft>
                <a:spcPts val="0"/>
              </a:spcAft>
              <a:defRPr/>
            </a:pPr>
            <a:r>
              <a:rPr lang="en-US" sz="4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Indirect Process Communication</a:t>
            </a:r>
          </a:p>
        </p:txBody>
      </p:sp>
      <p:pic>
        <p:nvPicPr>
          <p:cNvPr id="382978" name="Picture 2"/>
          <p:cNvPicPr>
            <a:picLocks noChangeAspect="1" noChangeArrowheads="1"/>
          </p:cNvPicPr>
          <p:nvPr/>
        </p:nvPicPr>
        <p:blipFill>
          <a:blip r:embed="rId3"/>
          <a:srcRect/>
          <a:stretch>
            <a:fillRect/>
          </a:stretch>
        </p:blipFill>
        <p:spPr bwMode="auto">
          <a:xfrm>
            <a:off x="533400" y="1295400"/>
            <a:ext cx="3505200" cy="2339975"/>
          </a:xfrm>
          <a:prstGeom prst="rect">
            <a:avLst/>
          </a:prstGeom>
          <a:noFill/>
          <a:ln w="9525">
            <a:noFill/>
            <a:miter lim="800000"/>
            <a:headEnd/>
            <a:tailEnd/>
          </a:ln>
        </p:spPr>
      </p:pic>
      <p:pic>
        <p:nvPicPr>
          <p:cNvPr id="382979" name="Picture 3"/>
          <p:cNvPicPr>
            <a:picLocks noChangeAspect="1" noChangeArrowheads="1"/>
          </p:cNvPicPr>
          <p:nvPr/>
        </p:nvPicPr>
        <p:blipFill>
          <a:blip r:embed="rId4"/>
          <a:srcRect/>
          <a:stretch>
            <a:fillRect/>
          </a:stretch>
        </p:blipFill>
        <p:spPr bwMode="auto">
          <a:xfrm>
            <a:off x="5105400" y="1295400"/>
            <a:ext cx="3505200" cy="2330450"/>
          </a:xfrm>
          <a:prstGeom prst="rect">
            <a:avLst/>
          </a:prstGeom>
          <a:noFill/>
          <a:ln w="9525">
            <a:noFill/>
            <a:miter lim="800000"/>
            <a:headEnd/>
            <a:tailEnd/>
          </a:ln>
        </p:spPr>
      </p:pic>
      <p:pic>
        <p:nvPicPr>
          <p:cNvPr id="382980" name="Picture 4"/>
          <p:cNvPicPr>
            <a:picLocks noChangeAspect="1" noChangeArrowheads="1"/>
          </p:cNvPicPr>
          <p:nvPr/>
        </p:nvPicPr>
        <p:blipFill>
          <a:blip r:embed="rId5"/>
          <a:srcRect/>
          <a:stretch>
            <a:fillRect/>
          </a:stretch>
        </p:blipFill>
        <p:spPr bwMode="auto">
          <a:xfrm>
            <a:off x="533400" y="3733800"/>
            <a:ext cx="3505200" cy="2667000"/>
          </a:xfrm>
          <a:prstGeom prst="rect">
            <a:avLst/>
          </a:prstGeom>
          <a:noFill/>
          <a:ln w="9525">
            <a:noFill/>
            <a:miter lim="800000"/>
            <a:headEnd/>
            <a:tailEnd/>
          </a:ln>
        </p:spPr>
      </p:pic>
      <p:pic>
        <p:nvPicPr>
          <p:cNvPr id="382981" name="Picture 5"/>
          <p:cNvPicPr>
            <a:picLocks noChangeAspect="1" noChangeArrowheads="1"/>
          </p:cNvPicPr>
          <p:nvPr/>
        </p:nvPicPr>
        <p:blipFill>
          <a:blip r:embed="rId6"/>
          <a:srcRect/>
          <a:stretch>
            <a:fillRect/>
          </a:stretch>
        </p:blipFill>
        <p:spPr bwMode="auto">
          <a:xfrm>
            <a:off x="5105400" y="3810000"/>
            <a:ext cx="3533775" cy="2549525"/>
          </a:xfrm>
          <a:prstGeom prst="rect">
            <a:avLst/>
          </a:prstGeom>
          <a:noFill/>
          <a:ln w="9525">
            <a:noFill/>
            <a:miter lim="800000"/>
            <a:headEnd/>
            <a:tailEnd/>
          </a:ln>
        </p:spPr>
      </p:pic>
    </p:spTree>
  </p:cSld>
  <p:clrMapOvr>
    <a:masterClrMapping/>
  </p:clrMapOvr>
  <p:transition spd="med">
    <p:check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1066800"/>
          </a:xfrm>
        </p:spPr>
        <p:txBody>
          <a:bodyPr/>
          <a:lstStyle/>
          <a:p>
            <a:pP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 Message Format</a:t>
            </a:r>
          </a:p>
        </p:txBody>
      </p:sp>
      <p:pic>
        <p:nvPicPr>
          <p:cNvPr id="385026" name="Content Placeholder 3" descr="Fig05_19.gif"/>
          <p:cNvPicPr>
            <a:picLocks noGrp="1" noChangeAspect="1"/>
          </p:cNvPicPr>
          <p:nvPr>
            <p:ph idx="4294967295"/>
          </p:nvPr>
        </p:nvPicPr>
        <p:blipFill>
          <a:blip r:embed="rId3"/>
          <a:srcRect/>
          <a:stretch>
            <a:fillRect/>
          </a:stretch>
        </p:blipFill>
        <p:spPr>
          <a:xfrm>
            <a:off x="2514600" y="1371600"/>
            <a:ext cx="4267200" cy="5151438"/>
          </a:xfrm>
        </p:spPr>
      </p:pic>
      <p:pic>
        <p:nvPicPr>
          <p:cNvPr id="385027" name="Picture 5"/>
          <p:cNvPicPr>
            <a:picLocks noChangeAspect="1"/>
          </p:cNvPicPr>
          <p:nvPr/>
        </p:nvPicPr>
        <p:blipFill>
          <a:blip r:embed="rId4"/>
          <a:srcRect/>
          <a:stretch>
            <a:fillRect/>
          </a:stretch>
        </p:blipFill>
        <p:spPr bwMode="auto">
          <a:xfrm>
            <a:off x="457200" y="1676400"/>
            <a:ext cx="1752600" cy="1752600"/>
          </a:xfrm>
          <a:prstGeom prst="rect">
            <a:avLst/>
          </a:prstGeom>
          <a:noFill/>
          <a:ln w="9525">
            <a:noFill/>
            <a:miter lim="800000"/>
            <a:headEnd/>
            <a:tailEnd/>
          </a:ln>
        </p:spPr>
      </p:pic>
      <p:pic>
        <p:nvPicPr>
          <p:cNvPr id="385028" name="Picture 7"/>
          <p:cNvPicPr>
            <a:picLocks noChangeAspect="1"/>
          </p:cNvPicPr>
          <p:nvPr/>
        </p:nvPicPr>
        <p:blipFill>
          <a:blip r:embed="rId5"/>
          <a:srcRect/>
          <a:stretch>
            <a:fillRect/>
          </a:stretch>
        </p:blipFill>
        <p:spPr bwMode="auto">
          <a:xfrm>
            <a:off x="7543800" y="5257800"/>
            <a:ext cx="1219200" cy="1219200"/>
          </a:xfrm>
          <a:prstGeom prst="rect">
            <a:avLst/>
          </a:prstGeom>
          <a:noFill/>
          <a:ln w="9525">
            <a:noFill/>
            <a:miter lim="800000"/>
            <a:headEnd/>
            <a:tailEnd/>
          </a:ln>
        </p:spPr>
      </p:pic>
    </p:spTree>
  </p:cSld>
  <p:clrMapOvr>
    <a:masterClrMapping/>
  </p:clrMapOvr>
  <p:transition spd="med">
    <p:check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52400"/>
            <a:ext cx="4114800" cy="838200"/>
          </a:xfrm>
        </p:spPr>
        <p:txBody>
          <a:bodyPr/>
          <a:lstStyle/>
          <a:p>
            <a:pPr>
              <a:defRPr/>
            </a:pPr>
            <a:r>
              <a:rPr lang="en-NZ" sz="5800" b="1" dirty="0">
                <a:ln w="10541" cmpd="sng">
                  <a:solidFill>
                    <a:schemeClr val="accent2">
                      <a:lumMod val="50000"/>
                    </a:schemeClr>
                  </a:solidFill>
                  <a:prstDash val="solid"/>
                </a:ln>
                <a:solidFill>
                  <a:schemeClr val="accent2">
                    <a:lumMod val="50000"/>
                  </a:schemeClr>
                </a:solidFill>
              </a:rPr>
              <a:t>Summary</a:t>
            </a:r>
          </a:p>
        </p:txBody>
      </p:sp>
      <p:graphicFrame>
        <p:nvGraphicFramePr>
          <p:cNvPr id="10" name="Content Placeholder 9"/>
          <p:cNvGraphicFramePr>
            <a:graphicFrameLocks noGrp="1"/>
          </p:cNvGraphicFramePr>
          <p:nvPr>
            <p:ph sz="half" idx="4294967295"/>
          </p:nvPr>
        </p:nvGraphicFramePr>
        <p:xfrm>
          <a:off x="304800" y="381000"/>
          <a:ext cx="8534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1411" name="Picture 26"/>
          <p:cNvPicPr>
            <a:picLocks noChangeAspect="1"/>
          </p:cNvPicPr>
          <p:nvPr/>
        </p:nvPicPr>
        <p:blipFill>
          <a:blip r:embed="rId8"/>
          <a:srcRect/>
          <a:stretch>
            <a:fillRect/>
          </a:stretch>
        </p:blipFill>
        <p:spPr bwMode="auto">
          <a:xfrm rot="376620">
            <a:off x="7397750" y="452438"/>
            <a:ext cx="1403350" cy="158115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eaLnBrk="1" fontAlgn="auto" hangingPunct="1">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Race Condition</a:t>
            </a:r>
          </a:p>
        </p:txBody>
      </p:sp>
      <p:sp>
        <p:nvSpPr>
          <p:cNvPr id="3" name="Content Placeholder 2"/>
          <p:cNvSpPr>
            <a:spLocks noGrp="1"/>
          </p:cNvSpPr>
          <p:nvPr>
            <p:ph sz="half" idx="1"/>
          </p:nvPr>
        </p:nvSpPr>
        <p:spPr>
          <a:xfrm>
            <a:off x="658813" y="2286000"/>
            <a:ext cx="6961187" cy="3840163"/>
          </a:xfrm>
        </p:spPr>
        <p:txBody>
          <a:bodyPr>
            <a:normAutofit lnSpcReduction="10000"/>
          </a:bodyPr>
          <a:lstStyle/>
          <a:p>
            <a:pPr eaLnBrk="1" hangingPunct="1"/>
            <a:r>
              <a:rPr lang="en-NZ" sz="3000"/>
              <a:t>Occurs when multiple processes or threads read and write shared data items</a:t>
            </a:r>
          </a:p>
          <a:p>
            <a:pPr eaLnBrk="1" hangingPunct="1"/>
            <a:r>
              <a:rPr lang="en-NZ" sz="3000"/>
              <a:t>The final result depends on the order of execution</a:t>
            </a:r>
          </a:p>
          <a:p>
            <a:pPr lvl="3" eaLnBrk="1" hangingPunct="1"/>
            <a:r>
              <a:rPr lang="en-NZ" sz="2600"/>
              <a:t>the “loser” of the race is the process that updates last and will determine the final value of the variable</a:t>
            </a:r>
          </a:p>
        </p:txBody>
      </p:sp>
      <p:pic>
        <p:nvPicPr>
          <p:cNvPr id="48131" name="Picture 3"/>
          <p:cNvPicPr>
            <a:picLocks noChangeAspect="1"/>
          </p:cNvPicPr>
          <p:nvPr/>
        </p:nvPicPr>
        <p:blipFill>
          <a:blip r:embed="rId3"/>
          <a:srcRect/>
          <a:stretch>
            <a:fillRect/>
          </a:stretch>
        </p:blipFill>
        <p:spPr bwMode="auto">
          <a:xfrm>
            <a:off x="7315200" y="4876800"/>
            <a:ext cx="1323975" cy="1490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fontAlgn="auto" hangingPunct="1">
              <a:spcAft>
                <a:spcPts val="0"/>
              </a:spcAft>
              <a:defRPr/>
            </a:pPr>
            <a:r>
              <a:rPr lang="en-US" sz="4600" b="1" dirty="0">
                <a:solidFill>
                  <a:schemeClr val="accent6">
                    <a:lumMod val="75000"/>
                  </a:schemeClr>
                </a:solidFill>
              </a:rPr>
              <a:t>Operating System Concerns</a:t>
            </a:r>
          </a:p>
        </p:txBody>
      </p:sp>
      <p:sp>
        <p:nvSpPr>
          <p:cNvPr id="3" name="Content Placeholder 2"/>
          <p:cNvSpPr>
            <a:spLocks noGrp="1"/>
          </p:cNvSpPr>
          <p:nvPr>
            <p:ph sz="half" idx="1"/>
          </p:nvPr>
        </p:nvSpPr>
        <p:spPr>
          <a:xfrm>
            <a:off x="533400" y="2133600"/>
            <a:ext cx="7924800" cy="4343400"/>
          </a:xfrm>
        </p:spPr>
        <p:txBody>
          <a:bodyPr/>
          <a:lstStyle/>
          <a:p>
            <a:pPr eaLnBrk="1" hangingPunct="1"/>
            <a:r>
              <a:rPr lang="en-NZ" sz="2400"/>
              <a:t>Design and management issues raised by the existence of concurrency:</a:t>
            </a:r>
          </a:p>
          <a:p>
            <a:pPr lvl="1" eaLnBrk="1" hangingPunct="1"/>
            <a:r>
              <a:rPr lang="en-NZ" sz="2400"/>
              <a:t>T</a:t>
            </a:r>
            <a:r>
              <a:rPr lang="en-US" sz="2400"/>
              <a:t>he OS must: </a:t>
            </a:r>
          </a:p>
          <a:p>
            <a:pPr lvl="3" eaLnBrk="1" hangingPunct="1"/>
            <a:r>
              <a:rPr lang="en-US" sz="2200"/>
              <a:t>be able to keep track of various processes</a:t>
            </a:r>
          </a:p>
          <a:p>
            <a:pPr lvl="3" eaLnBrk="1" hangingPunct="1"/>
            <a:r>
              <a:rPr lang="en-US" sz="2200"/>
              <a:t>allocate and de-allocate resources for each              active process</a:t>
            </a:r>
          </a:p>
          <a:p>
            <a:pPr lvl="3" eaLnBrk="1" hangingPunct="1"/>
            <a:r>
              <a:rPr lang="en-NZ" sz="2200"/>
              <a:t>protect the data and physical resources of each process against interference by other processes</a:t>
            </a:r>
            <a:endParaRPr lang="en-US" sz="2200"/>
          </a:p>
          <a:p>
            <a:pPr lvl="3" eaLnBrk="1" hangingPunct="1"/>
            <a:r>
              <a:rPr lang="en-US" sz="2200"/>
              <a:t>ensure that the processes and outputs are independent of the processing speed</a:t>
            </a:r>
          </a:p>
        </p:txBody>
      </p:sp>
      <p:pic>
        <p:nvPicPr>
          <p:cNvPr id="50179" name="Picture 3"/>
          <p:cNvPicPr>
            <a:picLocks noChangeAspect="1"/>
          </p:cNvPicPr>
          <p:nvPr/>
        </p:nvPicPr>
        <p:blipFill>
          <a:blip r:embed="rId3"/>
          <a:srcRect/>
          <a:stretch>
            <a:fillRect/>
          </a:stretch>
        </p:blipFill>
        <p:spPr bwMode="auto">
          <a:xfrm rot="-294555">
            <a:off x="6978650" y="3019425"/>
            <a:ext cx="1712913" cy="11699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3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85" decel="100000"/>
                                        <p:tgtEl>
                                          <p:spTgt spid="3">
                                            <p:txEl>
                                              <p:pRg st="2" end="2"/>
                                            </p:txEl>
                                          </p:spTgt>
                                        </p:tgtEl>
                                      </p:cBhvr>
                                    </p:animEffect>
                                    <p:animScale>
                                      <p:cBhvr>
                                        <p:cTn id="8" dur="385" decel="100000"/>
                                        <p:tgtEl>
                                          <p:spTgt spid="3">
                                            <p:txEl>
                                              <p:pRg st="2" end="2"/>
                                            </p:txEl>
                                          </p:spTgt>
                                        </p:tgtEl>
                                      </p:cBhvr>
                                      <p:from x="10000" y="10000"/>
                                      <p:to x="200000" y="450000"/>
                                    </p:animScale>
                                    <p:animScale>
                                      <p:cBhvr>
                                        <p:cTn id="9" dur="615" accel="100000" fill="hold">
                                          <p:stCondLst>
                                            <p:cond delay="385"/>
                                          </p:stCondLst>
                                        </p:cTn>
                                        <p:tgtEl>
                                          <p:spTgt spid="3">
                                            <p:txEl>
                                              <p:pRg st="2" end="2"/>
                                            </p:txEl>
                                          </p:spTgt>
                                        </p:tgtEl>
                                      </p:cBhvr>
                                      <p:from x="200000" y="450000"/>
                                      <p:to x="100000" y="100000"/>
                                    </p:animScale>
                                    <p:set>
                                      <p:cBhvr>
                                        <p:cTn id="10" dur="385" fill="hold"/>
                                        <p:tgtEl>
                                          <p:spTgt spid="3">
                                            <p:txEl>
                                              <p:pRg st="2" end="2"/>
                                            </p:txEl>
                                          </p:spTgt>
                                        </p:tgtEl>
                                        <p:attrNameLst>
                                          <p:attrName>ppt_x</p:attrName>
                                        </p:attrNameLst>
                                      </p:cBhvr>
                                      <p:to>
                                        <p:strVal val="(0.5)"/>
                                      </p:to>
                                    </p:set>
                                    <p:anim from="(0.5)" to="(#ppt_x)" calcmode="lin" valueType="num">
                                      <p:cBhvr>
                                        <p:cTn id="11" dur="615" accel="100000" fill="hold">
                                          <p:stCondLst>
                                            <p:cond delay="385"/>
                                          </p:stCondLst>
                                        </p:cTn>
                                        <p:tgtEl>
                                          <p:spTgt spid="3">
                                            <p:txEl>
                                              <p:pRg st="2" end="2"/>
                                            </p:txEl>
                                          </p:spTgt>
                                        </p:tgtEl>
                                        <p:attrNameLst>
                                          <p:attrName>ppt_x</p:attrName>
                                        </p:attrNameLst>
                                      </p:cBhvr>
                                    </p:anim>
                                    <p:set>
                                      <p:cBhvr>
                                        <p:cTn id="12" dur="385" fill="hold"/>
                                        <p:tgtEl>
                                          <p:spTgt spid="3">
                                            <p:txEl>
                                              <p:pRg st="2" end="2"/>
                                            </p:txEl>
                                          </p:spTgt>
                                        </p:tgtEl>
                                        <p:attrNameLst>
                                          <p:attrName>ppt_y</p:attrName>
                                        </p:attrNameLst>
                                      </p:cBhvr>
                                      <p:to>
                                        <p:strVal val="(#ppt_y+0.4)"/>
                                      </p:to>
                                    </p:set>
                                    <p:anim from="(#ppt_y+0.4)" to="(#ppt_y)" calcmode="lin" valueType="num">
                                      <p:cBhvr>
                                        <p:cTn id="13" dur="615" accel="100000" fill="hold">
                                          <p:stCondLst>
                                            <p:cond delay="385"/>
                                          </p:stCondLst>
                                        </p:cTn>
                                        <p:tgtEl>
                                          <p:spTgt spid="3">
                                            <p:txEl>
                                              <p:pRg st="2" end="2"/>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385" decel="100000"/>
                                        <p:tgtEl>
                                          <p:spTgt spid="3">
                                            <p:txEl>
                                              <p:pRg st="3" end="3"/>
                                            </p:txEl>
                                          </p:spTgt>
                                        </p:tgtEl>
                                      </p:cBhvr>
                                    </p:animEffect>
                                    <p:animScale>
                                      <p:cBhvr>
                                        <p:cTn id="17" dur="385" decel="100000"/>
                                        <p:tgtEl>
                                          <p:spTgt spid="3">
                                            <p:txEl>
                                              <p:pRg st="3" end="3"/>
                                            </p:txEl>
                                          </p:spTgt>
                                        </p:tgtEl>
                                      </p:cBhvr>
                                      <p:from x="10000" y="10000"/>
                                      <p:to x="200000" y="450000"/>
                                    </p:animScale>
                                    <p:animScale>
                                      <p:cBhvr>
                                        <p:cTn id="18" dur="615" accel="100000" fill="hold">
                                          <p:stCondLst>
                                            <p:cond delay="385"/>
                                          </p:stCondLst>
                                        </p:cTn>
                                        <p:tgtEl>
                                          <p:spTgt spid="3">
                                            <p:txEl>
                                              <p:pRg st="3" end="3"/>
                                            </p:txEl>
                                          </p:spTgt>
                                        </p:tgtEl>
                                      </p:cBhvr>
                                      <p:from x="200000" y="450000"/>
                                      <p:to x="100000" y="100000"/>
                                    </p:animScale>
                                    <p:set>
                                      <p:cBhvr>
                                        <p:cTn id="19" dur="385" fill="hold"/>
                                        <p:tgtEl>
                                          <p:spTgt spid="3">
                                            <p:txEl>
                                              <p:pRg st="3" end="3"/>
                                            </p:txEl>
                                          </p:spTgt>
                                        </p:tgtEl>
                                        <p:attrNameLst>
                                          <p:attrName>ppt_x</p:attrName>
                                        </p:attrNameLst>
                                      </p:cBhvr>
                                      <p:to>
                                        <p:strVal val="(0.5)"/>
                                      </p:to>
                                    </p:set>
                                    <p:anim from="(0.5)" to="(#ppt_x)" calcmode="lin" valueType="num">
                                      <p:cBhvr>
                                        <p:cTn id="20" dur="615" accel="100000" fill="hold">
                                          <p:stCondLst>
                                            <p:cond delay="385"/>
                                          </p:stCondLst>
                                        </p:cTn>
                                        <p:tgtEl>
                                          <p:spTgt spid="3">
                                            <p:txEl>
                                              <p:pRg st="3" end="3"/>
                                            </p:txEl>
                                          </p:spTgt>
                                        </p:tgtEl>
                                        <p:attrNameLst>
                                          <p:attrName>ppt_x</p:attrName>
                                        </p:attrNameLst>
                                      </p:cBhvr>
                                    </p:anim>
                                    <p:set>
                                      <p:cBhvr>
                                        <p:cTn id="21" dur="385" fill="hold"/>
                                        <p:tgtEl>
                                          <p:spTgt spid="3">
                                            <p:txEl>
                                              <p:pRg st="3" end="3"/>
                                            </p:txEl>
                                          </p:spTgt>
                                        </p:tgtEl>
                                        <p:attrNameLst>
                                          <p:attrName>ppt_y</p:attrName>
                                        </p:attrNameLst>
                                      </p:cBhvr>
                                      <p:to>
                                        <p:strVal val="(#ppt_y+0.4)"/>
                                      </p:to>
                                    </p:set>
                                    <p:anim from="(#ppt_y+0.4)" to="(#ppt_y)" calcmode="lin" valueType="num">
                                      <p:cBhvr>
                                        <p:cTn id="22" dur="615" accel="100000" fill="hold">
                                          <p:stCondLst>
                                            <p:cond delay="385"/>
                                          </p:stCondLst>
                                        </p:cTn>
                                        <p:tgtEl>
                                          <p:spTgt spid="3">
                                            <p:txEl>
                                              <p:pRg st="3" end="3"/>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385" decel="100000"/>
                                        <p:tgtEl>
                                          <p:spTgt spid="3">
                                            <p:txEl>
                                              <p:pRg st="4" end="4"/>
                                            </p:txEl>
                                          </p:spTgt>
                                        </p:tgtEl>
                                      </p:cBhvr>
                                    </p:animEffect>
                                    <p:animScale>
                                      <p:cBhvr>
                                        <p:cTn id="26" dur="385" decel="100000"/>
                                        <p:tgtEl>
                                          <p:spTgt spid="3">
                                            <p:txEl>
                                              <p:pRg st="4" end="4"/>
                                            </p:txEl>
                                          </p:spTgt>
                                        </p:tgtEl>
                                      </p:cBhvr>
                                      <p:from x="10000" y="10000"/>
                                      <p:to x="200000" y="450000"/>
                                    </p:animScale>
                                    <p:animScale>
                                      <p:cBhvr>
                                        <p:cTn id="27" dur="615" accel="100000" fill="hold">
                                          <p:stCondLst>
                                            <p:cond delay="385"/>
                                          </p:stCondLst>
                                        </p:cTn>
                                        <p:tgtEl>
                                          <p:spTgt spid="3">
                                            <p:txEl>
                                              <p:pRg st="4" end="4"/>
                                            </p:txEl>
                                          </p:spTgt>
                                        </p:tgtEl>
                                      </p:cBhvr>
                                      <p:from x="200000" y="450000"/>
                                      <p:to x="100000" y="100000"/>
                                    </p:animScale>
                                    <p:set>
                                      <p:cBhvr>
                                        <p:cTn id="28" dur="385" fill="hold"/>
                                        <p:tgtEl>
                                          <p:spTgt spid="3">
                                            <p:txEl>
                                              <p:pRg st="4" end="4"/>
                                            </p:txEl>
                                          </p:spTgt>
                                        </p:tgtEl>
                                        <p:attrNameLst>
                                          <p:attrName>ppt_x</p:attrName>
                                        </p:attrNameLst>
                                      </p:cBhvr>
                                      <p:to>
                                        <p:strVal val="(0.5)"/>
                                      </p:to>
                                    </p:set>
                                    <p:anim from="(0.5)" to="(#ppt_x)" calcmode="lin" valueType="num">
                                      <p:cBhvr>
                                        <p:cTn id="29" dur="615" accel="100000" fill="hold">
                                          <p:stCondLst>
                                            <p:cond delay="385"/>
                                          </p:stCondLst>
                                        </p:cTn>
                                        <p:tgtEl>
                                          <p:spTgt spid="3">
                                            <p:txEl>
                                              <p:pRg st="4" end="4"/>
                                            </p:txEl>
                                          </p:spTgt>
                                        </p:tgtEl>
                                        <p:attrNameLst>
                                          <p:attrName>ppt_x</p:attrName>
                                        </p:attrNameLst>
                                      </p:cBhvr>
                                    </p:anim>
                                    <p:set>
                                      <p:cBhvr>
                                        <p:cTn id="30" dur="385" fill="hold"/>
                                        <p:tgtEl>
                                          <p:spTgt spid="3">
                                            <p:txEl>
                                              <p:pRg st="4" end="4"/>
                                            </p:txEl>
                                          </p:spTgt>
                                        </p:tgtEl>
                                        <p:attrNameLst>
                                          <p:attrName>ppt_y</p:attrName>
                                        </p:attrNameLst>
                                      </p:cBhvr>
                                      <p:to>
                                        <p:strVal val="(#ppt_y+0.4)"/>
                                      </p:to>
                                    </p:set>
                                    <p:anim from="(#ppt_y+0.4)" to="(#ppt_y)" calcmode="lin" valueType="num">
                                      <p:cBhvr>
                                        <p:cTn id="31" dur="615" accel="100000" fill="hold">
                                          <p:stCondLst>
                                            <p:cond delay="385"/>
                                          </p:stCondLst>
                                        </p:cTn>
                                        <p:tgtEl>
                                          <p:spTgt spid="3">
                                            <p:txEl>
                                              <p:pRg st="4" end="4"/>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385" decel="100000"/>
                                        <p:tgtEl>
                                          <p:spTgt spid="3">
                                            <p:txEl>
                                              <p:pRg st="5" end="5"/>
                                            </p:txEl>
                                          </p:spTgt>
                                        </p:tgtEl>
                                      </p:cBhvr>
                                    </p:animEffect>
                                    <p:animScale>
                                      <p:cBhvr>
                                        <p:cTn id="35" dur="385" decel="100000"/>
                                        <p:tgtEl>
                                          <p:spTgt spid="3">
                                            <p:txEl>
                                              <p:pRg st="5" end="5"/>
                                            </p:txEl>
                                          </p:spTgt>
                                        </p:tgtEl>
                                      </p:cBhvr>
                                      <p:from x="10000" y="10000"/>
                                      <p:to x="200000" y="450000"/>
                                    </p:animScale>
                                    <p:animScale>
                                      <p:cBhvr>
                                        <p:cTn id="36" dur="615" accel="100000" fill="hold">
                                          <p:stCondLst>
                                            <p:cond delay="385"/>
                                          </p:stCondLst>
                                        </p:cTn>
                                        <p:tgtEl>
                                          <p:spTgt spid="3">
                                            <p:txEl>
                                              <p:pRg st="5" end="5"/>
                                            </p:txEl>
                                          </p:spTgt>
                                        </p:tgtEl>
                                      </p:cBhvr>
                                      <p:from x="200000" y="450000"/>
                                      <p:to x="100000" y="100000"/>
                                    </p:animScale>
                                    <p:set>
                                      <p:cBhvr>
                                        <p:cTn id="37" dur="385" fill="hold"/>
                                        <p:tgtEl>
                                          <p:spTgt spid="3">
                                            <p:txEl>
                                              <p:pRg st="5" end="5"/>
                                            </p:txEl>
                                          </p:spTgt>
                                        </p:tgtEl>
                                        <p:attrNameLst>
                                          <p:attrName>ppt_x</p:attrName>
                                        </p:attrNameLst>
                                      </p:cBhvr>
                                      <p:to>
                                        <p:strVal val="(0.5)"/>
                                      </p:to>
                                    </p:set>
                                    <p:anim from="(0.5)" to="(#ppt_x)" calcmode="lin" valueType="num">
                                      <p:cBhvr>
                                        <p:cTn id="38" dur="615" accel="100000" fill="hold">
                                          <p:stCondLst>
                                            <p:cond delay="385"/>
                                          </p:stCondLst>
                                        </p:cTn>
                                        <p:tgtEl>
                                          <p:spTgt spid="3">
                                            <p:txEl>
                                              <p:pRg st="5" end="5"/>
                                            </p:txEl>
                                          </p:spTgt>
                                        </p:tgtEl>
                                        <p:attrNameLst>
                                          <p:attrName>ppt_x</p:attrName>
                                        </p:attrNameLst>
                                      </p:cBhvr>
                                    </p:anim>
                                    <p:set>
                                      <p:cBhvr>
                                        <p:cTn id="39" dur="385" fill="hold"/>
                                        <p:tgtEl>
                                          <p:spTgt spid="3">
                                            <p:txEl>
                                              <p:pRg st="5" end="5"/>
                                            </p:txEl>
                                          </p:spTgt>
                                        </p:tgtEl>
                                        <p:attrNameLst>
                                          <p:attrName>ppt_y</p:attrName>
                                        </p:attrNameLst>
                                      </p:cBhvr>
                                      <p:to>
                                        <p:strVal val="(#ppt_y+0.4)"/>
                                      </p:to>
                                    </p:set>
                                    <p:anim from="(#ppt_y+0.4)" to="(#ppt_y)" calcmode="lin" valueType="num">
                                      <p:cBhvr>
                                        <p:cTn id="40" dur="615" accel="100000" fill="hold">
                                          <p:stCondLst>
                                            <p:cond delay="385"/>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773" name="Object 5"/>
          <p:cNvGraphicFramePr>
            <a:graphicFrameLocks noChangeAspect="1"/>
          </p:cNvGraphicFramePr>
          <p:nvPr/>
        </p:nvGraphicFramePr>
        <p:xfrm>
          <a:off x="2895600" y="685800"/>
          <a:ext cx="5791200" cy="5811838"/>
        </p:xfrm>
        <a:graphic>
          <a:graphicData uri="http://schemas.openxmlformats.org/presentationml/2006/ole">
            <mc:AlternateContent xmlns:mc="http://schemas.openxmlformats.org/markup-compatibility/2006">
              <mc:Choice xmlns:v="urn:schemas-microsoft-com:vml" Requires="v">
                <p:oleObj spid="_x0000_s288785" name="Document" r:id="rId4" imgW="6057677" imgH="6667255" progId="">
                  <p:embed/>
                </p:oleObj>
              </mc:Choice>
              <mc:Fallback>
                <p:oleObj name="Document" r:id="rId4" imgW="6057677" imgH="6667255"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685800"/>
                        <a:ext cx="5791200" cy="581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8774" name="Text Box 6"/>
          <p:cNvSpPr txBox="1">
            <a:spLocks noChangeArrowheads="1"/>
          </p:cNvSpPr>
          <p:nvPr/>
        </p:nvSpPr>
        <p:spPr bwMode="auto">
          <a:xfrm>
            <a:off x="669925" y="1027113"/>
            <a:ext cx="1235075" cy="366712"/>
          </a:xfrm>
          <a:prstGeom prst="rect">
            <a:avLst/>
          </a:prstGeom>
          <a:noFill/>
          <a:ln w="9525">
            <a:noFill/>
            <a:miter lim="800000"/>
            <a:headEnd/>
            <a:tailEnd/>
          </a:ln>
        </p:spPr>
        <p:txBody>
          <a:bodyPr>
            <a:spAutoFit/>
          </a:bodyPr>
          <a:lstStyle/>
          <a:p>
            <a:endParaRPr lang="en-US"/>
          </a:p>
        </p:txBody>
      </p:sp>
      <p:sp>
        <p:nvSpPr>
          <p:cNvPr id="288775" name="Text Box 7"/>
          <p:cNvSpPr txBox="1">
            <a:spLocks noChangeArrowheads="1"/>
          </p:cNvSpPr>
          <p:nvPr/>
        </p:nvSpPr>
        <p:spPr bwMode="auto">
          <a:xfrm>
            <a:off x="898525" y="1027113"/>
            <a:ext cx="625475" cy="366712"/>
          </a:xfrm>
          <a:prstGeom prst="rect">
            <a:avLst/>
          </a:prstGeom>
          <a:noFill/>
          <a:ln w="9525">
            <a:noFill/>
            <a:miter lim="800000"/>
            <a:headEnd/>
            <a:tailEnd/>
          </a:ln>
        </p:spPr>
        <p:txBody>
          <a:bodyPr>
            <a:spAutoFit/>
          </a:bodyPr>
          <a:lstStyle/>
          <a:p>
            <a:endParaRPr lang="en-US"/>
          </a:p>
        </p:txBody>
      </p:sp>
      <p:sp>
        <p:nvSpPr>
          <p:cNvPr id="288776" name="Text Box 8"/>
          <p:cNvSpPr txBox="1">
            <a:spLocks noChangeArrowheads="1"/>
          </p:cNvSpPr>
          <p:nvPr/>
        </p:nvSpPr>
        <p:spPr bwMode="auto">
          <a:xfrm>
            <a:off x="838200" y="1371600"/>
            <a:ext cx="1447800" cy="4789488"/>
          </a:xfrm>
          <a:prstGeom prst="rect">
            <a:avLst/>
          </a:prstGeom>
          <a:noFill/>
          <a:ln w="9525">
            <a:noFill/>
            <a:miter lim="800000"/>
            <a:headEnd/>
            <a:tailEnd/>
          </a:ln>
        </p:spPr>
        <p:txBody>
          <a:bodyPr>
            <a:spAutoFit/>
          </a:bodyPr>
          <a:lstStyle/>
          <a:p>
            <a:r>
              <a:rPr lang="en-US" sz="2800"/>
              <a:t>P     I</a:t>
            </a:r>
          </a:p>
          <a:p>
            <a:r>
              <a:rPr lang="en-US" sz="2800"/>
              <a:t>R    N </a:t>
            </a:r>
          </a:p>
          <a:p>
            <a:r>
              <a:rPr lang="en-US" sz="2800"/>
              <a:t>O    T</a:t>
            </a:r>
          </a:p>
          <a:p>
            <a:r>
              <a:rPr lang="en-US" sz="2800"/>
              <a:t>C    E</a:t>
            </a:r>
          </a:p>
          <a:p>
            <a:r>
              <a:rPr lang="en-US" sz="2800"/>
              <a:t>E    R</a:t>
            </a:r>
          </a:p>
          <a:p>
            <a:r>
              <a:rPr lang="en-US" sz="2800"/>
              <a:t>S    A</a:t>
            </a:r>
          </a:p>
          <a:p>
            <a:r>
              <a:rPr lang="en-US" sz="2800"/>
              <a:t>S    C</a:t>
            </a:r>
          </a:p>
          <a:p>
            <a:r>
              <a:rPr lang="en-US" sz="2800"/>
              <a:t>      T</a:t>
            </a:r>
          </a:p>
          <a:p>
            <a:r>
              <a:rPr lang="en-US" sz="2800"/>
              <a:t>       I</a:t>
            </a:r>
          </a:p>
          <a:p>
            <a:r>
              <a:rPr lang="en-US" sz="2800"/>
              <a:t>      O</a:t>
            </a:r>
          </a:p>
          <a:p>
            <a:r>
              <a:rPr lang="en-US" sz="2800"/>
              <a:t>      N</a:t>
            </a:r>
          </a:p>
        </p:txBody>
      </p:sp>
    </p:spTree>
  </p:cSld>
  <p:clrMapOvr>
    <a:masterClrMapping/>
  </p:clrMapOvr>
  <p:transition spd="med">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463550"/>
            <a:ext cx="7696200" cy="990600"/>
          </a:xfrm>
        </p:spPr>
        <p:txBody>
          <a:bodyPr/>
          <a:lstStyle/>
          <a:p>
            <a:pPr algn="ctr" eaLnBrk="1" fontAlgn="auto" hangingPunct="1">
              <a:spcAft>
                <a:spcPts val="0"/>
              </a:spcAft>
              <a:defRPr/>
            </a:pPr>
            <a:r>
              <a:rPr lang="en-US" sz="4800" b="1" dirty="0">
                <a:ln w="1905"/>
                <a:solidFill>
                  <a:schemeClr val="accent6">
                    <a:lumMod val="50000"/>
                  </a:schemeClr>
                </a:solidFill>
                <a:effectLst>
                  <a:innerShdw blurRad="69850" dist="43180" dir="5400000">
                    <a:srgbClr val="000000">
                      <a:alpha val="65000"/>
                    </a:srgbClr>
                  </a:innerShdw>
                </a:effectLst>
              </a:rPr>
              <a:t>Resource Competition</a:t>
            </a:r>
          </a:p>
        </p:txBody>
      </p:sp>
      <p:sp>
        <p:nvSpPr>
          <p:cNvPr id="290818" name="Content Placeholder 2"/>
          <p:cNvSpPr>
            <a:spLocks noGrp="1"/>
          </p:cNvSpPr>
          <p:nvPr>
            <p:ph sz="half" idx="1"/>
          </p:nvPr>
        </p:nvSpPr>
        <p:spPr>
          <a:xfrm>
            <a:off x="1371600" y="2057400"/>
            <a:ext cx="7391400" cy="3352800"/>
          </a:xfrm>
        </p:spPr>
        <p:txBody>
          <a:bodyPr>
            <a:normAutofit fontScale="92500" lnSpcReduction="10000"/>
          </a:bodyPr>
          <a:lstStyle/>
          <a:p>
            <a:pPr eaLnBrk="1" hangingPunct="1">
              <a:spcBef>
                <a:spcPct val="0"/>
              </a:spcBef>
              <a:buClr>
                <a:srgbClr val="3C561A"/>
              </a:buClr>
              <a:buSzPct val="150000"/>
              <a:buFont typeface="Wingdings" pitchFamily="2" charset="2"/>
              <a:buChar char="§"/>
            </a:pPr>
            <a:r>
              <a:rPr lang="en-US" sz="2800" dirty="0"/>
              <a:t>Concurrent processes come into conflict when they use the same resource (competitively or shared)</a:t>
            </a:r>
          </a:p>
          <a:p>
            <a:pPr marL="742950" lvl="1" indent="-285750" eaLnBrk="1" hangingPunct="1">
              <a:spcBef>
                <a:spcPct val="0"/>
              </a:spcBef>
              <a:buClr>
                <a:srgbClr val="3C561A"/>
              </a:buClr>
              <a:buSzPct val="150000"/>
              <a:buFont typeface="Wingdings" pitchFamily="2" charset="2"/>
              <a:buChar char="§"/>
            </a:pPr>
            <a:r>
              <a:rPr lang="en-US" sz="2000" dirty="0"/>
              <a:t> for example: I/O devices, memory, processor time, clock</a:t>
            </a:r>
          </a:p>
          <a:p>
            <a:pPr eaLnBrk="1" hangingPunct="1">
              <a:spcBef>
                <a:spcPct val="0"/>
              </a:spcBef>
              <a:buClr>
                <a:srgbClr val="3C561A"/>
              </a:buClr>
              <a:buSzPct val="150000"/>
              <a:buFont typeface="Wingdings" pitchFamily="2" charset="2"/>
              <a:buChar char="§"/>
            </a:pPr>
            <a:r>
              <a:rPr lang="en-US" sz="2800" dirty="0"/>
              <a:t>Three control problems must be faced</a:t>
            </a:r>
          </a:p>
          <a:p>
            <a:pPr marL="742950" lvl="1" indent="-285750" eaLnBrk="1" hangingPunct="1">
              <a:spcBef>
                <a:spcPct val="0"/>
              </a:spcBef>
              <a:buClr>
                <a:srgbClr val="3C561A"/>
              </a:buClr>
              <a:buSzPct val="150000"/>
              <a:buFont typeface="Wingdings" pitchFamily="2" charset="2"/>
              <a:buChar char="§"/>
            </a:pPr>
            <a:r>
              <a:rPr lang="en-US" sz="2400" dirty="0"/>
              <a:t>Need for mutual exclusion</a:t>
            </a:r>
          </a:p>
          <a:p>
            <a:pPr marL="742950" lvl="1" indent="-285750" eaLnBrk="1" hangingPunct="1">
              <a:spcBef>
                <a:spcPct val="0"/>
              </a:spcBef>
              <a:buClr>
                <a:srgbClr val="3C561A"/>
              </a:buClr>
              <a:buSzPct val="150000"/>
              <a:buFont typeface="Wingdings" pitchFamily="2" charset="2"/>
              <a:buChar char="§"/>
            </a:pPr>
            <a:r>
              <a:rPr lang="en-US" sz="2400" dirty="0"/>
              <a:t>Deadlock</a:t>
            </a:r>
          </a:p>
          <a:p>
            <a:pPr marL="742950" lvl="1" indent="-285750" eaLnBrk="1" hangingPunct="1">
              <a:spcBef>
                <a:spcPct val="0"/>
              </a:spcBef>
              <a:buClr>
                <a:srgbClr val="3C561A"/>
              </a:buClr>
              <a:buSzPct val="150000"/>
              <a:buFont typeface="Wingdings" pitchFamily="2" charset="2"/>
              <a:buChar char="§"/>
            </a:pPr>
            <a:r>
              <a:rPr lang="en-US" sz="2400" dirty="0"/>
              <a:t>Starvation</a:t>
            </a:r>
          </a:p>
          <a:p>
            <a:pPr eaLnBrk="1" hangingPunct="1">
              <a:spcBef>
                <a:spcPct val="0"/>
              </a:spcBef>
              <a:buClr>
                <a:srgbClr val="3C561A"/>
              </a:buClr>
              <a:buSzPct val="150000"/>
              <a:buFont typeface="Wingdings" pitchFamily="2" charset="2"/>
              <a:buChar char="§"/>
            </a:pPr>
            <a:r>
              <a:rPr lang="en-US" sz="2800" dirty="0"/>
              <a:t>Sharing processes also need to address coherence</a:t>
            </a:r>
          </a:p>
        </p:txBody>
      </p:sp>
      <p:pic>
        <p:nvPicPr>
          <p:cNvPr id="290819" name="Picture 4"/>
          <p:cNvPicPr>
            <a:picLocks noChangeAspect="1"/>
          </p:cNvPicPr>
          <p:nvPr/>
        </p:nvPicPr>
        <p:blipFill>
          <a:blip r:embed="rId3"/>
          <a:srcRect/>
          <a:stretch>
            <a:fillRect/>
          </a:stretch>
        </p:blipFill>
        <p:spPr bwMode="auto">
          <a:xfrm>
            <a:off x="457200" y="4800600"/>
            <a:ext cx="1295400" cy="1757363"/>
          </a:xfrm>
          <a:prstGeom prst="rect">
            <a:avLst/>
          </a:prstGeom>
          <a:noFill/>
          <a:ln w="9525">
            <a:noFill/>
            <a:miter lim="800000"/>
            <a:headEnd/>
            <a:tailEnd/>
          </a:ln>
        </p:spPr>
      </p:pic>
      <p:pic>
        <p:nvPicPr>
          <p:cNvPr id="290820" name="Picture 9"/>
          <p:cNvPicPr>
            <a:picLocks noChangeAspect="1"/>
          </p:cNvPicPr>
          <p:nvPr/>
        </p:nvPicPr>
        <p:blipFill>
          <a:blip r:embed="rId4"/>
          <a:srcRect/>
          <a:stretch>
            <a:fillRect/>
          </a:stretch>
        </p:blipFill>
        <p:spPr bwMode="auto">
          <a:xfrm>
            <a:off x="7162800" y="4876800"/>
            <a:ext cx="2057400" cy="1665288"/>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10630</Words>
  <Application>Microsoft Office PowerPoint</Application>
  <PresentationFormat>On-screen Show (4:3)</PresentationFormat>
  <Paragraphs>543</Paragraphs>
  <Slides>56</Slides>
  <Notes>45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67" baseType="lpstr">
      <vt:lpstr>Arial</vt:lpstr>
      <vt:lpstr>Calibri</vt:lpstr>
      <vt:lpstr>Calisto MT</vt:lpstr>
      <vt:lpstr>Cambria</vt:lpstr>
      <vt:lpstr>Courier New</vt:lpstr>
      <vt:lpstr>Lucida Grande</vt:lpstr>
      <vt:lpstr>Times New Roman</vt:lpstr>
      <vt:lpstr>Wingdings</vt:lpstr>
      <vt:lpstr>Custom Design</vt:lpstr>
      <vt:lpstr>Codex</vt:lpstr>
      <vt:lpstr>Document</vt:lpstr>
      <vt:lpstr>Chapter 5 Concurrency: Mutual Exclusion and Synchronization</vt:lpstr>
      <vt:lpstr>Multiple  Processes</vt:lpstr>
      <vt:lpstr>Concurrency &amp; Shared Data</vt:lpstr>
      <vt:lpstr>Key               Terms</vt:lpstr>
      <vt:lpstr>Difficulties of Concurrency</vt:lpstr>
      <vt:lpstr>Race Condition</vt:lpstr>
      <vt:lpstr>Operating System Concerns</vt:lpstr>
      <vt:lpstr>PowerPoint Presentation</vt:lpstr>
      <vt:lpstr>Resource Competition</vt:lpstr>
      <vt:lpstr>Need for Mutual Exclusion</vt:lpstr>
      <vt:lpstr>PowerPoint Presentation</vt:lpstr>
      <vt:lpstr>What’s the Problem?</vt:lpstr>
      <vt:lpstr>PowerPoint Presentation</vt:lpstr>
      <vt:lpstr>The Critical Section Problem</vt:lpstr>
      <vt:lpstr>PowerPoint Presentation</vt:lpstr>
      <vt:lpstr>Mutual Exclusion and Data Coherence</vt:lpstr>
      <vt:lpstr>Deadlock and Starvation</vt:lpstr>
      <vt:lpstr> Mutual Exclusion</vt:lpstr>
      <vt:lpstr>Requirements for Mutual Exclusion</vt:lpstr>
      <vt:lpstr>Mutual Exclusion:  Hardware Support</vt:lpstr>
      <vt:lpstr>Mutual Exclusion:  Hardware Support</vt:lpstr>
      <vt:lpstr>Mutual Exclusion:  Hardware Support</vt:lpstr>
      <vt:lpstr>Compare and Swap  Instruction</vt:lpstr>
      <vt:lpstr>Special Machine Instruction: Advantages</vt:lpstr>
      <vt:lpstr>Special Machine Instruction: Disadvantages</vt:lpstr>
      <vt:lpstr>Common Concurrency Mechanisms</vt:lpstr>
      <vt:lpstr>Semaphore</vt:lpstr>
      <vt:lpstr>Consequences</vt:lpstr>
      <vt:lpstr>Semaphore Primitives</vt:lpstr>
      <vt:lpstr>Binary Semaphore Primitives</vt:lpstr>
      <vt:lpstr>Strong/Weak Semaphores</vt:lpstr>
      <vt:lpstr>Example of Semaphore Mechanism</vt:lpstr>
      <vt:lpstr>PowerPoint Presentation</vt:lpstr>
      <vt:lpstr>Shared Data Protected  by a Semaphore</vt:lpstr>
      <vt:lpstr>Producer/Consumer Problem</vt:lpstr>
      <vt:lpstr>PowerPoint Presentation</vt:lpstr>
      <vt:lpstr>Solution Using  Semaphores</vt:lpstr>
      <vt:lpstr>Implementation of Semaphores</vt:lpstr>
      <vt:lpstr>Review</vt:lpstr>
      <vt:lpstr>Monitors</vt:lpstr>
      <vt:lpstr>Monitor Characteristics</vt:lpstr>
      <vt:lpstr>Synchronization</vt:lpstr>
      <vt:lpstr>Structure of a Monitor</vt:lpstr>
      <vt:lpstr>Problem Solution  Using a Monitor</vt:lpstr>
      <vt:lpstr>Message Passing</vt:lpstr>
      <vt:lpstr>Message Passing</vt:lpstr>
      <vt:lpstr>Message Passing</vt:lpstr>
      <vt:lpstr>Synchronization</vt:lpstr>
      <vt:lpstr>Blocking Send,  Blocking Receive</vt:lpstr>
      <vt:lpstr>Nonblocking Send</vt:lpstr>
      <vt:lpstr>    Addressing</vt:lpstr>
      <vt:lpstr>Direct Addressing</vt:lpstr>
      <vt:lpstr>Indirect Addressing</vt:lpstr>
      <vt:lpstr>Indirect Process Communication</vt:lpstr>
      <vt:lpstr>General Message Format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Concurrency: Mutual Exclusion and Synchronization</dc:title>
  <dc:creator/>
  <cp:lastModifiedBy/>
  <cp:revision>10</cp:revision>
  <cp:lastPrinted>2011-02-18T21:50:36Z</cp:lastPrinted>
  <dcterms:created xsi:type="dcterms:W3CDTF">2011-03-15T17:05:26Z</dcterms:created>
  <dcterms:modified xsi:type="dcterms:W3CDTF">2020-12-12T06:56:56Z</dcterms:modified>
</cp:coreProperties>
</file>