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4"/>
  </p:notesMasterIdLst>
  <p:handoutMasterIdLst>
    <p:handoutMasterId r:id="rId85"/>
  </p:handoutMasterIdLst>
  <p:sldIdLst>
    <p:sldId id="256" r:id="rId5"/>
    <p:sldId id="312" r:id="rId6"/>
    <p:sldId id="257" r:id="rId7"/>
    <p:sldId id="282" r:id="rId8"/>
    <p:sldId id="284" r:id="rId9"/>
    <p:sldId id="285" r:id="rId10"/>
    <p:sldId id="286" r:id="rId11"/>
    <p:sldId id="287" r:id="rId12"/>
    <p:sldId id="289" r:id="rId13"/>
    <p:sldId id="290" r:id="rId14"/>
    <p:sldId id="288" r:id="rId15"/>
    <p:sldId id="295" r:id="rId16"/>
    <p:sldId id="291" r:id="rId17"/>
    <p:sldId id="292" r:id="rId18"/>
    <p:sldId id="293" r:id="rId19"/>
    <p:sldId id="294" r:id="rId20"/>
    <p:sldId id="296" r:id="rId21"/>
    <p:sldId id="297" r:id="rId22"/>
    <p:sldId id="298" r:id="rId23"/>
    <p:sldId id="318" r:id="rId24"/>
    <p:sldId id="299" r:id="rId25"/>
    <p:sldId id="301" r:id="rId26"/>
    <p:sldId id="302" r:id="rId27"/>
    <p:sldId id="303" r:id="rId28"/>
    <p:sldId id="304" r:id="rId29"/>
    <p:sldId id="305" r:id="rId30"/>
    <p:sldId id="308" r:id="rId31"/>
    <p:sldId id="309" r:id="rId32"/>
    <p:sldId id="319" r:id="rId33"/>
    <p:sldId id="320" r:id="rId34"/>
    <p:sldId id="310" r:id="rId35"/>
    <p:sldId id="321" r:id="rId36"/>
    <p:sldId id="322" r:id="rId37"/>
    <p:sldId id="315" r:id="rId38"/>
    <p:sldId id="316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3" r:id="rId48"/>
    <p:sldId id="331" r:id="rId49"/>
    <p:sldId id="334" r:id="rId50"/>
    <p:sldId id="335" r:id="rId51"/>
    <p:sldId id="343" r:id="rId52"/>
    <p:sldId id="346" r:id="rId53"/>
    <p:sldId id="350" r:id="rId54"/>
    <p:sldId id="352" r:id="rId55"/>
    <p:sldId id="351" r:id="rId56"/>
    <p:sldId id="347" r:id="rId57"/>
    <p:sldId id="348" r:id="rId58"/>
    <p:sldId id="349" r:id="rId59"/>
    <p:sldId id="353" r:id="rId60"/>
    <p:sldId id="354" r:id="rId61"/>
    <p:sldId id="358" r:id="rId62"/>
    <p:sldId id="344" r:id="rId63"/>
    <p:sldId id="364" r:id="rId64"/>
    <p:sldId id="365" r:id="rId65"/>
    <p:sldId id="366" r:id="rId66"/>
    <p:sldId id="381" r:id="rId67"/>
    <p:sldId id="382" r:id="rId68"/>
    <p:sldId id="383" r:id="rId69"/>
    <p:sldId id="384" r:id="rId70"/>
    <p:sldId id="385" r:id="rId71"/>
    <p:sldId id="386" r:id="rId72"/>
    <p:sldId id="387" r:id="rId73"/>
    <p:sldId id="388" r:id="rId74"/>
    <p:sldId id="389" r:id="rId75"/>
    <p:sldId id="390" r:id="rId76"/>
    <p:sldId id="332" r:id="rId77"/>
    <p:sldId id="391" r:id="rId78"/>
    <p:sldId id="392" r:id="rId79"/>
    <p:sldId id="393" r:id="rId80"/>
    <p:sldId id="338" r:id="rId81"/>
    <p:sldId id="340" r:id="rId82"/>
    <p:sldId id="341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5032" autoAdjust="0"/>
  </p:normalViewPr>
  <p:slideViewPr>
    <p:cSldViewPr snapToGrid="0" showGuides="1">
      <p:cViewPr varScale="1">
        <p:scale>
          <a:sx n="83" d="100"/>
          <a:sy n="83" d="100"/>
        </p:scale>
        <p:origin x="68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viewProps" Target="view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11/10/2023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11/10/2023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FV(s)</a:t>
            </a:r>
            <a:r>
              <a:rPr lang="en-US" dirty="0"/>
              <a:t>={z} BV(s)={x, y}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53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Ovo </a:t>
            </a:r>
            <a:r>
              <a:rPr lang="en-US" dirty="0" err="1"/>
              <a:t>sa</a:t>
            </a:r>
            <a:r>
              <a:rPr lang="en-US" dirty="0"/>
              <a:t> FV </a:t>
            </a:r>
            <a:r>
              <a:rPr lang="en-US" dirty="0" err="1"/>
              <a:t>uslovima</a:t>
            </a:r>
            <a:r>
              <a:rPr lang="en-US" dirty="0"/>
              <a:t> je </a:t>
            </a:r>
            <a:r>
              <a:rPr lang="en-US" dirty="0" err="1"/>
              <a:t>bitno</a:t>
            </a:r>
            <a:r>
              <a:rPr lang="en-US" dirty="0"/>
              <a:t> u 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Sledecem</a:t>
            </a:r>
            <a:r>
              <a:rPr lang="en-US" dirty="0"/>
              <a:t> </a:t>
            </a:r>
            <a:r>
              <a:rPr lang="en-US" dirty="0" err="1"/>
              <a:t>scenariju</a:t>
            </a:r>
            <a:r>
              <a:rPr lang="en-US" dirty="0"/>
              <a:t>:</a:t>
            </a:r>
          </a:p>
          <a:p>
            <a:r>
              <a:rPr lang="es-ES" sz="1800" b="0" i="0" u="none" strike="noStrike" baseline="0" dirty="0">
                <a:latin typeface="CMR12"/>
              </a:rPr>
              <a:t>(</a:t>
            </a:r>
            <a:r>
              <a:rPr lang="es-ES" sz="1800" b="0" i="0" u="none" strike="noStrike" baseline="0" dirty="0" err="1">
                <a:latin typeface="CMMI12"/>
              </a:rPr>
              <a:t>y.x</a:t>
            </a:r>
            <a:r>
              <a:rPr lang="es-ES" sz="1800" b="0" i="0" u="none" strike="noStrike" baseline="0" dirty="0" err="1">
                <a:latin typeface="CMR12"/>
              </a:rPr>
              <a:t>+</a:t>
            </a:r>
            <a:r>
              <a:rPr lang="es-ES" sz="1800" b="0" i="0" u="none" strike="noStrike" baseline="0" dirty="0" err="1">
                <a:latin typeface="CMMI12"/>
              </a:rPr>
              <a:t>y</a:t>
            </a:r>
            <a:r>
              <a:rPr lang="es-ES" sz="1800" b="0" i="0" u="none" strike="noStrike" baseline="0" dirty="0">
                <a:latin typeface="CMR12"/>
              </a:rPr>
              <a:t>)[</a:t>
            </a:r>
            <a:r>
              <a:rPr lang="es-ES" sz="1800" b="0" i="0" u="none" strike="noStrike" baseline="0" dirty="0">
                <a:latin typeface="CMMI12"/>
              </a:rPr>
              <a:t>y/x</a:t>
            </a:r>
            <a:r>
              <a:rPr lang="es-ES" sz="1800" b="0" i="0" u="none" strike="noStrike" baseline="0" dirty="0">
                <a:latin typeface="CMR12"/>
              </a:rPr>
              <a:t>] = </a:t>
            </a:r>
            <a:r>
              <a:rPr lang="es-ES" sz="1800" b="0" i="0" u="none" strike="noStrike" baseline="0" dirty="0">
                <a:latin typeface="CMMI12"/>
              </a:rPr>
              <a:t>y. </a:t>
            </a:r>
            <a:r>
              <a:rPr lang="es-ES" sz="1800" b="0" i="0" u="none" strike="noStrike" baseline="0" dirty="0" err="1">
                <a:latin typeface="CMMI12"/>
              </a:rPr>
              <a:t>y</a:t>
            </a:r>
            <a:r>
              <a:rPr lang="es-ES" sz="1800" b="0" i="0" u="none" strike="noStrike" baseline="0" dirty="0" err="1">
                <a:latin typeface="CMR12"/>
              </a:rPr>
              <a:t>+</a:t>
            </a:r>
            <a:r>
              <a:rPr lang="es-ES" sz="1800" b="0" i="0" u="none" strike="noStrike" baseline="0" dirty="0" err="1">
                <a:latin typeface="CMMI12"/>
              </a:rPr>
              <a:t>y</a:t>
            </a:r>
            <a:endParaRPr lang="es-ES" sz="1800" b="0" i="0" u="none" strike="noStrike" baseline="0" dirty="0">
              <a:latin typeface="CMR12"/>
            </a:endParaRPr>
          </a:p>
          <a:p>
            <a:endParaRPr lang="es-ES" sz="1800" b="0" i="0" u="none" strike="noStrike" baseline="0" dirty="0">
              <a:latin typeface="CMR12"/>
            </a:endParaRPr>
          </a:p>
          <a:p>
            <a:r>
              <a:rPr lang="es-ES" sz="1800" b="0" i="0" u="none" strike="noStrike" baseline="0" dirty="0" err="1">
                <a:latin typeface="CMR12"/>
              </a:rPr>
              <a:t>Dakle</a:t>
            </a:r>
            <a:r>
              <a:rPr lang="es-ES" sz="1800" b="0" i="0" u="none" strike="noStrike" baseline="0" dirty="0">
                <a:latin typeface="CMR12"/>
              </a:rPr>
              <a:t>, </a:t>
            </a:r>
            <a:r>
              <a:rPr lang="es-ES" sz="1800" b="0" i="0" u="none" strike="noStrike" baseline="0" dirty="0" err="1">
                <a:latin typeface="CMR12"/>
              </a:rPr>
              <a:t>ako</a:t>
            </a:r>
            <a:r>
              <a:rPr lang="es-ES" sz="1800" b="0" i="0" u="none" strike="noStrike" baseline="0" dirty="0">
                <a:latin typeface="CMR12"/>
              </a:rPr>
              <a:t> </a:t>
            </a:r>
            <a:r>
              <a:rPr lang="es-ES" sz="1800" b="0" i="0" u="none" strike="noStrike" baseline="0" dirty="0" err="1">
                <a:latin typeface="CMR12"/>
              </a:rPr>
              <a:t>ne</a:t>
            </a:r>
            <a:r>
              <a:rPr lang="es-ES" sz="1800" b="0" i="0" u="none" strike="noStrike" baseline="0" dirty="0">
                <a:latin typeface="CMR12"/>
              </a:rPr>
              <a:t> </a:t>
            </a:r>
            <a:r>
              <a:rPr lang="es-ES" sz="1800" b="0" i="0" u="none" strike="noStrike" baseline="0" dirty="0" err="1">
                <a:latin typeface="CMR12"/>
              </a:rPr>
              <a:t>bi</a:t>
            </a:r>
            <a:r>
              <a:rPr lang="es-ES" sz="1800" b="0" i="0" u="none" strike="noStrike" baseline="0" dirty="0">
                <a:latin typeface="CMR12"/>
              </a:rPr>
              <a:t> </a:t>
            </a:r>
            <a:r>
              <a:rPr lang="es-ES" sz="1800" b="0" i="0" u="none" strike="noStrike" baseline="0" dirty="0" err="1">
                <a:latin typeface="CMR12"/>
              </a:rPr>
              <a:t>bilo</a:t>
            </a:r>
            <a:r>
              <a:rPr lang="es-ES" sz="1800" b="0" i="0" u="none" strike="noStrike" baseline="0" dirty="0">
                <a:latin typeface="CMR12"/>
              </a:rPr>
              <a:t> </a:t>
            </a:r>
            <a:r>
              <a:rPr lang="es-ES" sz="1800" b="0" i="0" u="none" strike="noStrike" baseline="0" dirty="0" err="1">
                <a:latin typeface="CMR12"/>
              </a:rPr>
              <a:t>tog</a:t>
            </a:r>
            <a:r>
              <a:rPr lang="es-ES" sz="1800" b="0" i="0" u="none" strike="noStrike" baseline="0" dirty="0">
                <a:latin typeface="CMR12"/>
              </a:rPr>
              <a:t> </a:t>
            </a:r>
            <a:r>
              <a:rPr lang="es-ES" sz="1800" b="0" i="0" u="none" strike="noStrike" baseline="0" dirty="0" err="1">
                <a:latin typeface="CMR12"/>
              </a:rPr>
              <a:t>uslova</a:t>
            </a:r>
            <a:r>
              <a:rPr lang="es-ES" sz="1800" b="0" i="0" u="none" strike="noStrike" baseline="0" dirty="0">
                <a:latin typeface="CMR12"/>
              </a:rPr>
              <a:t> </a:t>
            </a:r>
            <a:r>
              <a:rPr lang="es-ES" sz="1800" b="0" i="0" u="none" strike="noStrike" baseline="0" dirty="0" err="1">
                <a:latin typeface="CMR12"/>
              </a:rPr>
              <a:t>smisao</a:t>
            </a:r>
            <a:r>
              <a:rPr lang="es-ES" sz="1800" b="0" i="0" u="none" strike="noStrike" baseline="0" dirty="0">
                <a:latin typeface="CMR12"/>
              </a:rPr>
              <a:t> lambda </a:t>
            </a:r>
            <a:r>
              <a:rPr lang="es-ES" sz="1800" b="0" i="0" u="none" strike="noStrike" baseline="0" dirty="0" err="1">
                <a:latin typeface="CMR12"/>
              </a:rPr>
              <a:t>fje</a:t>
            </a:r>
            <a:r>
              <a:rPr lang="es-ES" sz="1800" b="0" i="0" u="none" strike="noStrike" baseline="0" dirty="0">
                <a:latin typeface="CMR12"/>
              </a:rPr>
              <a:t> </a:t>
            </a:r>
            <a:r>
              <a:rPr lang="es-ES" sz="1800" b="0" i="0" u="none" strike="noStrike" baseline="0" dirty="0" err="1">
                <a:latin typeface="CMR12"/>
              </a:rPr>
              <a:t>bi</a:t>
            </a:r>
            <a:r>
              <a:rPr lang="es-ES" sz="1800" b="0" i="0" u="none" strike="noStrike" baseline="0" dirty="0">
                <a:latin typeface="CMR12"/>
              </a:rPr>
              <a:t> se </a:t>
            </a:r>
            <a:r>
              <a:rPr lang="es-ES" sz="1800" b="0" i="0" u="none" strike="noStrike" baseline="0" dirty="0" err="1">
                <a:latin typeface="CMR12"/>
              </a:rPr>
              <a:t>promenio</a:t>
            </a:r>
            <a:r>
              <a:rPr lang="es-ES" sz="1800" b="0" i="0" u="none" strike="noStrike" baseline="0" dirty="0">
                <a:latin typeface="CMR12"/>
              </a:rPr>
              <a:t> </a:t>
            </a:r>
            <a:r>
              <a:rPr lang="es-ES" sz="1800" b="0" i="0" u="none" strike="noStrike" baseline="0" dirty="0" err="1">
                <a:latin typeface="CMR12"/>
              </a:rPr>
              <a:t>sa</a:t>
            </a:r>
            <a:r>
              <a:rPr lang="es-ES" sz="1800" b="0" i="0" u="none" strike="noStrike" baseline="0" dirty="0">
                <a:latin typeface="CMR12"/>
              </a:rPr>
              <a:t> </a:t>
            </a:r>
            <a:r>
              <a:rPr lang="es-ES" sz="1800" b="0" i="0" u="none" strike="noStrike" baseline="0" dirty="0" err="1">
                <a:latin typeface="CMR12"/>
              </a:rPr>
              <a:t>dodaj</a:t>
            </a:r>
            <a:r>
              <a:rPr lang="es-ES" sz="1800" b="0" i="0" u="none" strike="noStrike" baseline="0" dirty="0">
                <a:latin typeface="CMR12"/>
              </a:rPr>
              <a:t> x </a:t>
            </a:r>
            <a:r>
              <a:rPr lang="es-ES" sz="1800" b="0" i="0" u="none" strike="noStrike" baseline="0" dirty="0" err="1">
                <a:latin typeface="CMR12"/>
              </a:rPr>
              <a:t>na</a:t>
            </a:r>
            <a:r>
              <a:rPr lang="es-ES" sz="1800" b="0" i="0" u="none" strike="noStrike" baseline="0" dirty="0">
                <a:latin typeface="CMR12"/>
              </a:rPr>
              <a:t> </a:t>
            </a:r>
            <a:r>
              <a:rPr lang="es-ES" sz="1800" b="0" i="0" u="none" strike="noStrike" baseline="0" dirty="0" err="1">
                <a:latin typeface="CMR12"/>
              </a:rPr>
              <a:t>argument</a:t>
            </a:r>
            <a:r>
              <a:rPr lang="es-ES" sz="1800" b="0" i="0" u="none" strike="noStrike" baseline="0" dirty="0">
                <a:latin typeface="CMR12"/>
              </a:rPr>
              <a:t> </a:t>
            </a:r>
            <a:r>
              <a:rPr lang="es-ES" sz="1800" b="0" i="0" u="none" strike="noStrike" baseline="0" dirty="0" err="1">
                <a:latin typeface="CMR12"/>
              </a:rPr>
              <a:t>na</a:t>
            </a:r>
            <a:r>
              <a:rPr lang="es-ES" sz="1800" b="0" i="0" u="none" strike="noStrike" baseline="0" dirty="0">
                <a:latin typeface="CMR12"/>
              </a:rPr>
              <a:t> </a:t>
            </a:r>
            <a:r>
              <a:rPr lang="es-ES" sz="1800" b="0" i="0" u="none" strike="noStrike" baseline="0" dirty="0" err="1">
                <a:latin typeface="CMR12"/>
              </a:rPr>
              <a:t>dupliraj</a:t>
            </a:r>
            <a:r>
              <a:rPr lang="es-ES" sz="1800" b="0" i="0" u="none" strike="noStrike" baseline="0" dirty="0">
                <a:latin typeface="CMR12"/>
              </a:rPr>
              <a:t> </a:t>
            </a:r>
            <a:r>
              <a:rPr lang="es-ES" sz="1800" b="0" i="0" u="none" strike="noStrike" baseline="0" dirty="0" err="1">
                <a:latin typeface="CMR12"/>
              </a:rPr>
              <a:t>argument</a:t>
            </a:r>
            <a:r>
              <a:rPr lang="es-ES" sz="1800" b="0" i="0" u="none" strike="noStrike" baseline="0" dirty="0">
                <a:latin typeface="CMR12"/>
              </a:rPr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1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K nema slobodnih varijabli.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29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11/10/2023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11/10/2023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11/10/2023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11/10/2023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11/10/2023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11/10/2023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11/10/2023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11/10/2023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11/10/2023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11/10/2023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16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4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530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sr-Latn-BA" dirty="0"/>
              <a:t>Funkcionalno programiranje</a:t>
            </a:r>
            <a:br>
              <a:rPr lang="en-US" dirty="0"/>
            </a:b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Plantagenet Cherokee"/>
                <a:ea typeface="+mj-ea"/>
                <a:cs typeface="+mj-cs"/>
              </a:rPr>
              <a:t>(</a:t>
            </a:r>
            <a:r>
              <a:rPr kumimoji="0" lang="en-US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Plantagenet Cherokee"/>
                <a:ea typeface="+mj-ea"/>
                <a:cs typeface="+mj-cs"/>
              </a:rPr>
              <a:t>materijali</a:t>
            </a: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Plantagenet Cherokee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Plantagenet Cherokee"/>
                <a:ea typeface="+mj-ea"/>
                <a:cs typeface="+mj-cs"/>
              </a:rPr>
              <a:t>preuzeti</a:t>
            </a: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Plantagenet Cherokee"/>
                <a:ea typeface="+mj-ea"/>
                <a:cs typeface="+mj-cs"/>
              </a:rPr>
              <a:t> od doc. Dr </a:t>
            </a:r>
            <a:r>
              <a:rPr kumimoji="0" lang="en-US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Plantagenet Cherokee"/>
                <a:ea typeface="+mj-ea"/>
                <a:cs typeface="+mj-cs"/>
              </a:rPr>
              <a:t>Milane</a:t>
            </a: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Plantagenet Cherokee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all" spc="0" normalizeH="0" baseline="0" noProof="0" dirty="0" err="1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Plantagenet Cherokee"/>
                <a:ea typeface="+mj-ea"/>
                <a:cs typeface="+mj-cs"/>
              </a:rPr>
              <a:t>Grbi</a:t>
            </a:r>
            <a:r>
              <a:rPr kumimoji="0" lang="sr-Latn-RS" sz="1800" b="0" i="0" u="none" strike="noStrike" kern="1200" cap="all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Plantagenet Cherokee"/>
                <a:ea typeface="+mj-ea"/>
                <a:cs typeface="+mj-cs"/>
              </a:rPr>
              <a:t>Ć)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Lambda </a:t>
            </a:r>
            <a:r>
              <a:rPr lang="en-US" dirty="0" err="1"/>
              <a:t>ra</a:t>
            </a:r>
            <a:r>
              <a:rPr lang="sr-Latn-BA" dirty="0"/>
              <a:t>čun</a:t>
            </a:r>
            <a:endParaRPr lang="en-US" dirty="0"/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Zadaci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 startAt="3"/>
                </a:pPr>
                <a:r>
                  <a:rPr lang="sr-Latn-BA" dirty="0"/>
                  <a:t>Da li su sljedeći izrazi lambda izrazi ili ne? Obrazložiti odgovor.</a:t>
                </a:r>
              </a:p>
              <a:p>
                <a:pPr marL="457200" lvl="1" indent="0">
                  <a:buNone/>
                </a:pPr>
                <a:endParaRPr lang="sr-Latn-BA" dirty="0"/>
              </a:p>
              <a:p>
                <a:pPr marL="800100" lvl="1" indent="-3429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sr-Latn-BA" sz="2000" i="1" dirty="0" smtClean="0">
                        <a:latin typeface="Cambria Math" panose="02040503050406030204" pitchFamily="18" charset="0"/>
                      </a:rPr>
                      <m:t>42</m:t>
                    </m:r>
                  </m:oMath>
                </a14:m>
                <a:endParaRPr lang="sr-Latn-BA" sz="2000" dirty="0"/>
              </a:p>
              <a:p>
                <a:pPr marL="800100" lvl="1" indent="-3429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sr-Latn-BA" sz="2000" i="1" dirty="0" smtClean="0">
                        <a:latin typeface="Cambria Math" panose="02040503050406030204" pitchFamily="18" charset="0"/>
                      </a:rPr>
                      <m:t>(+6)</m:t>
                    </m:r>
                  </m:oMath>
                </a14:m>
                <a:endParaRPr lang="sr-Latn-BA" sz="2000" dirty="0"/>
              </a:p>
              <a:p>
                <a:pPr marL="800100" lvl="1" indent="-3429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∗2 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sr-Latn-BA" sz="2000" b="0" dirty="0"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sr-Latn-BA" sz="2000" b="0" dirty="0"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+mj-lt"/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 </m:t>
                        </m:r>
                        <m: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 </m:t>
                        </m:r>
                        <m: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(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5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15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Slobodne i vezane varijable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BA" dirty="0"/>
                  <a:t>Za pojavljivanje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sr-Latn-BA" dirty="0"/>
                  <a:t> u lambda izrazu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sr-Latn-BA" dirty="0"/>
                  <a:t> kažemo da je </a:t>
                </a:r>
                <a:r>
                  <a:rPr lang="sr-Latn-BA" dirty="0">
                    <a:solidFill>
                      <a:srgbClr val="FF0000"/>
                    </a:solidFill>
                  </a:rPr>
                  <a:t>vezano</a:t>
                </a:r>
                <a:r>
                  <a:rPr lang="sr-Latn-BA" dirty="0"/>
                  <a:t> ako se javlja u podizrazu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sr-Latn-BA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Latn-BA" dirty="0"/>
                  <a:t> od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sr-Latn-BA" dirty="0"/>
                  <a:t> u formi </a:t>
                </a:r>
                <a14:m>
                  <m:oMath xmlns:m="http://schemas.openxmlformats.org/officeDocument/2006/math">
                    <m:r>
                      <a:rPr lang="sr-Latn-B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Latn-BA" dirty="0"/>
                  <a:t>.</a:t>
                </a:r>
              </a:p>
              <a:p>
                <a:r>
                  <a:rPr lang="sr-Latn-BA" dirty="0"/>
                  <a:t>Ako promjenljiva nije vezana u nekom izrazu, tada je njeno pojavljivanje </a:t>
                </a:r>
                <a:r>
                  <a:rPr lang="sr-Latn-BA" dirty="0">
                    <a:solidFill>
                      <a:srgbClr val="FF0000"/>
                    </a:solidFill>
                  </a:rPr>
                  <a:t>slobodno</a:t>
                </a:r>
                <a:r>
                  <a:rPr lang="sr-Latn-BA" dirty="0"/>
                  <a:t>.</a:t>
                </a:r>
              </a:p>
              <a:p>
                <a:r>
                  <a:rPr lang="sr-Latn-BA" dirty="0"/>
                  <a:t>Lambda račun se naziva </a:t>
                </a:r>
                <a:r>
                  <a:rPr lang="sr-Latn-BA" dirty="0">
                    <a:solidFill>
                      <a:srgbClr val="00B0F0"/>
                    </a:solidFill>
                  </a:rPr>
                  <a:t>čist</a:t>
                </a:r>
                <a:r>
                  <a:rPr lang="sr-Latn-BA" dirty="0"/>
                  <a:t> ako ne uključuje konstante.</a:t>
                </a:r>
              </a:p>
              <a:p>
                <a:r>
                  <a:rPr lang="sr-Latn-BA" dirty="0"/>
                  <a:t>Ako lambda račun uključuje konstante, onda se naziva </a:t>
                </a:r>
                <a:r>
                  <a:rPr lang="sr-Latn-BA" dirty="0">
                    <a:solidFill>
                      <a:srgbClr val="00B0F0"/>
                    </a:solidFill>
                  </a:rPr>
                  <a:t>primjenjen</a:t>
                </a:r>
                <a:r>
                  <a:rPr lang="sr-Latn-BA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5" t="-1333" r="-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184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Slobodne i vezane varijable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BA" dirty="0"/>
                  <a:t>Skup slobodnih varijabli u izrazu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sr-Latn-BA" dirty="0"/>
                  <a:t> označavamo sa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𝐹𝑉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r-Latn-BA" dirty="0"/>
                  <a:t> i definišemo rekurzivno na sljedeći način: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5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860" y="2870035"/>
            <a:ext cx="5096586" cy="2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6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Slobodne i vezane varijable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BA" dirty="0"/>
                  <a:t>Skup vezanih varijabli u izrazu </a:t>
                </a:r>
                <a14:m>
                  <m:oMath xmlns:m="http://schemas.openxmlformats.org/officeDocument/2006/math">
                    <m:r>
                      <a:rPr lang="sr-Latn-BA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sr-Latn-BA" dirty="0"/>
                  <a:t> označavamo sa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sr-Latn-BA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sr-Latn-BA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BA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sr-Latn-BA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r-Latn-BA" dirty="0"/>
                  <a:t> i definišemo rekurzivno na sljedeći način: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5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649" y="2954513"/>
            <a:ext cx="5087060" cy="216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7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Zadaci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 startAt="4"/>
                </a:pPr>
                <a:r>
                  <a:rPr lang="sr-Latn-BA" dirty="0"/>
                  <a:t>Za lambda izraz</a:t>
                </a:r>
              </a:p>
              <a:p>
                <a:pPr marL="0" indent="0">
                  <a:buNone/>
                </a:pPr>
                <a:r>
                  <a:rPr lang="sr-Latn-BA" dirty="0"/>
                  <a:t>	</a:t>
                </a:r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sr-Latn-BA" dirty="0"/>
              </a:p>
              <a:p>
                <a:pPr marL="0" indent="0">
                  <a:buNone/>
                </a:pPr>
                <a:r>
                  <a:rPr lang="sr-Latn-BA" dirty="0"/>
                  <a:t>odrediti </a:t>
                </a:r>
                <a14:m>
                  <m:oMath xmlns:m="http://schemas.openxmlformats.org/officeDocument/2006/math">
                    <m:r>
                      <a:rPr lang="sr-Latn-BA" i="1" dirty="0">
                        <a:latin typeface="Cambria Math" panose="02040503050406030204" pitchFamily="18" charset="0"/>
                      </a:rPr>
                      <m:t>𝐹𝑉</m:t>
                    </m:r>
                    <m:r>
                      <a:rPr lang="sr-Latn-BA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BA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sr-Latn-BA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r-Latn-BA" dirty="0"/>
                  <a:t> i </a:t>
                </a:r>
                <a14:m>
                  <m:oMath xmlns:m="http://schemas.openxmlformats.org/officeDocument/2006/math">
                    <m:r>
                      <a:rPr lang="sr-Latn-BA" i="1" dirty="0">
                        <a:latin typeface="Cambria Math" panose="02040503050406030204" pitchFamily="18" charset="0"/>
                      </a:rPr>
                      <m:t>𝐵𝑉</m:t>
                    </m:r>
                    <m:d>
                      <m:dPr>
                        <m:ctrlPr>
                          <a:rPr lang="sr-Latn-BA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sr-Latn-BA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26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96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Slobodne i vezane varijable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BA" b="1" i="1" dirty="0"/>
                  <a:t>Teorema</a:t>
                </a:r>
                <a:r>
                  <a:rPr lang="sr-Latn-BA" b="1" dirty="0"/>
                  <a:t>:</a:t>
                </a:r>
              </a:p>
              <a:p>
                <a:pPr marL="0" indent="0">
                  <a:buNone/>
                </a:pPr>
                <a:r>
                  <a:rPr lang="sr-Latn-BA" dirty="0"/>
                  <a:t>Za proizvoljan lambda term (izraz)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sr-Latn-BA" dirty="0"/>
                  <a:t>, skup </a:t>
                </a:r>
                <a14:m>
                  <m:oMath xmlns:m="http://schemas.openxmlformats.org/officeDocument/2006/math">
                    <m:r>
                      <a:rPr lang="sr-Latn-BA" i="1" dirty="0">
                        <a:latin typeface="Cambria Math" panose="02040503050406030204" pitchFamily="18" charset="0"/>
                      </a:rPr>
                      <m:t>𝐹𝑉</m:t>
                    </m:r>
                    <m:r>
                      <a:rPr lang="sr-Latn-BA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BA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sr-Latn-BA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r-Latn-BA" dirty="0"/>
                  <a:t> je konačan.</a:t>
                </a:r>
              </a:p>
              <a:p>
                <a:pPr marL="0" indent="0">
                  <a:buNone/>
                </a:pPr>
                <a:r>
                  <a:rPr lang="sr-Latn-BA" dirty="0"/>
                  <a:t>Dokaz:</a:t>
                </a:r>
              </a:p>
              <a:p>
                <a:pPr marL="0" indent="0">
                  <a:buNone/>
                </a:pPr>
                <a:r>
                  <a:rPr lang="sr-Latn-BA" dirty="0"/>
                  <a:t>Indukcijom.</a:t>
                </a:r>
              </a:p>
              <a:p>
                <a:r>
                  <a:rPr lang="sr-Latn-BA" b="1" i="1" dirty="0"/>
                  <a:t>Teorema</a:t>
                </a:r>
                <a:r>
                  <a:rPr lang="sr-Latn-BA" b="1" dirty="0"/>
                  <a:t>:</a:t>
                </a:r>
              </a:p>
              <a:p>
                <a:pPr marL="0" indent="0">
                  <a:buNone/>
                </a:pPr>
                <a:r>
                  <a:rPr lang="sr-Latn-BA" dirty="0"/>
                  <a:t>Za proizvoljan lambda term (izraz) </a:t>
                </a:r>
                <a14:m>
                  <m:oMath xmlns:m="http://schemas.openxmlformats.org/officeDocument/2006/math">
                    <m:r>
                      <a:rPr lang="sr-Latn-BA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sr-Latn-BA" dirty="0"/>
                  <a:t>, skup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sr-Latn-BA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sr-Latn-BA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BA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sr-Latn-BA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r-Latn-BA" dirty="0"/>
                  <a:t> je konačan.</a:t>
                </a:r>
              </a:p>
              <a:p>
                <a:pPr marL="0" indent="0">
                  <a:buNone/>
                </a:pPr>
                <a:r>
                  <a:rPr lang="sr-Latn-BA" dirty="0"/>
                  <a:t>Dokaz:</a:t>
                </a:r>
              </a:p>
              <a:p>
                <a:pPr marL="0" indent="0">
                  <a:buNone/>
                </a:pPr>
                <a:r>
                  <a:rPr lang="sr-Latn-BA" dirty="0"/>
                  <a:t>Indukcijom.</a:t>
                </a:r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26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520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Zamjena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BA" dirty="0"/>
                  <a:t>Lambda apstrakcija i primjena;</a:t>
                </a:r>
              </a:p>
              <a:p>
                <a:endParaRPr lang="sr-Latn-BA" dirty="0"/>
              </a:p>
              <a:p>
                <a:endParaRPr lang="sr-Latn-BA" dirty="0"/>
              </a:p>
              <a:p>
                <a:r>
                  <a:rPr lang="sr-Latn-BA" dirty="0"/>
                  <a:t>Sa </a:t>
                </a:r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 </m:t>
                        </m:r>
                      </m:den>
                    </m:f>
                  </m:oMath>
                </a14:m>
                <a:r>
                  <a:rPr lang="en-US" dirty="0" err="1"/>
                  <a:t>ozna</a:t>
                </a:r>
                <a:r>
                  <a:rPr lang="sr-Latn-BA" dirty="0"/>
                  <a:t>čavamo zamjenu varijable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Latn-BA" dirty="0"/>
                  <a:t> u izrazu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sr-Latn-BA" dirty="0"/>
                  <a:t> izrazom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sr-Latn-BA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65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665" y="2134667"/>
            <a:ext cx="5677692" cy="657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9320" y="3604014"/>
            <a:ext cx="9665294" cy="295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9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Izračunavanje vrijednosti lambda izraza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𝑝𝑟𝑎𝑣𝑖𝑙𝑎</m:t>
                    </m:r>
                  </m:oMath>
                </a14:m>
                <a:endParaRPr lang="sr-Latn-BA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sr-Latn-BA" dirty="0"/>
                  <a:t>Aplikacija konstantnih funkcija.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𝑟𝑒𝑑𝑢𝑘𝑐𝑖𝑗𝑎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najva</m:t>
                    </m:r>
                    <m: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ž</m:t>
                    </m:r>
                    <m:r>
                      <m:rPr>
                        <m:sty m:val="p"/>
                      </m:rP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nije</m:t>
                    </m:r>
                    <m: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jer</m:t>
                    </m:r>
                    <m: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predstavlja</m:t>
                    </m:r>
                    <m: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evaluaciju</m:t>
                    </m:r>
                    <m: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funkcije</m:t>
                    </m:r>
                    <m: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1(</m:t>
                    </m:r>
                    <m:r>
                      <m:rPr>
                        <m:sty m:val="p"/>
                      </m:rP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za</m:t>
                    </m:r>
                    <m: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zadati</m:t>
                    </m:r>
                    <m: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argument</m:t>
                    </m:r>
                    <m: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2)</m:t>
                    </m:r>
                  </m:oMath>
                </a14:m>
                <a:endParaRPr lang="sr-Latn-BA" b="0" dirty="0">
                  <a:ea typeface="Cambria Math" panose="02040503050406030204" pitchFamily="18" charset="0"/>
                </a:endParaRPr>
              </a:p>
              <a:p>
                <a:endParaRPr lang="sr-Latn-BA" dirty="0">
                  <a:ea typeface="Cambria Math" panose="02040503050406030204" pitchFamily="18" charset="0"/>
                </a:endParaRPr>
              </a:p>
              <a:p>
                <a:pPr lvl="1"/>
                <a:endParaRPr lang="sr-Latn-BA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𝑟𝑒𝑑𝑒𝑘𝑠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lang="sr-Latn-BA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𝑟𝑒𝑑𝑢𝑘𝑐𝑖𝑗𝑎</m:t>
                    </m:r>
                  </m:oMath>
                </a14:m>
                <a:r>
                  <a:rPr lang="sr-Latn-BA" dirty="0">
                    <a:ea typeface="Cambria Math" panose="02040503050406030204" pitchFamily="18" charset="0"/>
                  </a:rPr>
                  <a:t> – nije nam bitna za programerske aspekte lambda računa. </a:t>
                </a:r>
              </a:p>
              <a:p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𝑘𝑜𝑛𝑣𝑒𝑟𝑧𝑖𝑗𝑎</m:t>
                    </m:r>
                  </m:oMath>
                </a14:m>
                <a:endParaRPr lang="sr-Latn-BA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sr-Latn-BA" dirty="0">
                    <a:ea typeface="Cambria Math" panose="02040503050406030204" pitchFamily="18" charset="0"/>
                  </a:rPr>
                  <a:t>Proces promjene imena vezanih varijabli – pokazano ranije. </a:t>
                </a:r>
              </a:p>
              <a:p>
                <a:pPr lvl="1"/>
                <a:endParaRPr lang="sr-Latn-BA" b="0" dirty="0">
                  <a:ea typeface="Cambria Math" panose="02040503050406030204" pitchFamily="18" charset="0"/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65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739" y="2914434"/>
            <a:ext cx="3343742" cy="533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1295" y="3564193"/>
            <a:ext cx="1076475" cy="3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7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Zadaci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sr-Latn-BA" dirty="0"/>
              <a:t>Izračunati vrijednost sljedećih lambda izraza: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815" y="2461189"/>
            <a:ext cx="5759007" cy="251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3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Zadaci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sr-Latn-BA" dirty="0"/>
              <a:t>Izračunati vrijednost lambda izraza:</a:t>
            </a:r>
          </a:p>
          <a:p>
            <a:pPr marL="457200" indent="-457200">
              <a:buFont typeface="+mj-lt"/>
              <a:buAutoNum type="arabicPeriod" startAt="6"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027" y="2108328"/>
            <a:ext cx="3715268" cy="5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5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Lambda račun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6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Izračunavanje vrijednosti lambda izraza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4900" y="1600199"/>
                <a:ext cx="10115728" cy="4937333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𝑝𝑟𝑎𝑣𝑖𝑙𝑎</m:t>
                    </m:r>
                  </m:oMath>
                </a14:m>
                <a:endParaRPr lang="sr-Latn-BA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sr-Latn-BA" dirty="0"/>
                  <a:t>Aplikacija konstantnih funkcija.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𝑟𝑒𝑑𝑢𝑘𝑐𝑖𝑗𝑎</m:t>
                    </m:r>
                  </m:oMath>
                </a14:m>
                <a:endParaRPr lang="sr-Latn-BA" b="0" dirty="0">
                  <a:ea typeface="Cambria Math" panose="02040503050406030204" pitchFamily="18" charset="0"/>
                </a:endParaRPr>
              </a:p>
              <a:p>
                <a:endParaRPr lang="sr-Latn-BA" dirty="0">
                  <a:ea typeface="Cambria Math" panose="02040503050406030204" pitchFamily="18" charset="0"/>
                </a:endParaRPr>
              </a:p>
              <a:p>
                <a:pPr lvl="1"/>
                <a:endParaRPr lang="sr-Latn-BA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𝑟𝑒𝑑𝑒𝑘𝑠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lang="sr-Latn-BA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𝑟𝑒𝑑𝑢𝑘𝑐𝑖𝑗𝑎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sr-Latn-BA" dirty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sr-Latn-BA" dirty="0">
                    <a:ea typeface="Cambria Math" panose="02040503050406030204" pitchFamily="18" charset="0"/>
                  </a:rPr>
                  <a:t>                              označavaju istu funkciju ako se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Latn-BA" dirty="0">
                    <a:ea typeface="Cambria Math" panose="02040503050406030204" pitchFamily="18" charset="0"/>
                  </a:rPr>
                  <a:t> ne javlja kao slobodno u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sr-Latn-BA" dirty="0">
                    <a:ea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sr-Latn-BA" dirty="0">
                    <a:ea typeface="Cambria Math" panose="02040503050406030204" pitchFamily="18" charset="0"/>
                  </a:rPr>
                  <a:t> mora biti funkcija;</a:t>
                </a:r>
              </a:p>
              <a:p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𝑘𝑜𝑛𝑣𝑒𝑟𝑧𝑖𝑗𝑎</m:t>
                    </m:r>
                  </m:oMath>
                </a14:m>
                <a:endParaRPr lang="sr-Latn-BA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sr-Latn-BA" dirty="0">
                    <a:ea typeface="Cambria Math" panose="02040503050406030204" pitchFamily="18" charset="0"/>
                  </a:rPr>
                  <a:t>Proces promjene imena vezanih varijabli.</a:t>
                </a:r>
              </a:p>
              <a:p>
                <a:pPr lvl="1"/>
                <a:r>
                  <a:rPr lang="sr-Latn-BA" dirty="0">
                    <a:ea typeface="Cambria Math" panose="02040503050406030204" pitchFamily="18" charset="0"/>
                  </a:rPr>
                  <a:t>Sintaksno ekvivalentni termi se smatraju različitim reprezentacijama iste apstrakcije.</a:t>
                </a:r>
              </a:p>
              <a:p>
                <a:pPr lvl="1"/>
                <a:r>
                  <a:rPr lang="sr-Latn-BA" b="0" dirty="0">
                    <a:ea typeface="Cambria Math" panose="02040503050406030204" pitchFamily="18" charset="0"/>
                  </a:rPr>
                  <a:t>Primjer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900" y="1600199"/>
                <a:ext cx="10115728" cy="4937333"/>
              </a:xfrm>
              <a:blipFill>
                <a:blip r:embed="rId2"/>
                <a:stretch>
                  <a:fillRect l="-1446" t="-741" r="-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739" y="2914434"/>
            <a:ext cx="3343742" cy="533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1295" y="3564193"/>
            <a:ext cx="1076475" cy="362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4196" y="4483078"/>
            <a:ext cx="1981477" cy="5239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2144" y="6049743"/>
            <a:ext cx="2571892" cy="60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5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Jednakost lambda izraza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BA" dirty="0"/>
                  <a:t>Dva lambda terma su jednaka ako se je moguće dobiti jedan iz drugog konačnim nizom</a:t>
                </a:r>
                <a14:m>
                  <m:oMath xmlns:m="http://schemas.openxmlformats.org/officeDocument/2006/math">
                    <m:r>
                      <a:rPr lang="sr-Latn-B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sr-Latn-BA" dirty="0"/>
                  <a:t>, </a:t>
                </a:r>
                <a14:m>
                  <m:oMath xmlns:m="http://schemas.openxmlformats.org/officeDocument/2006/math">
                    <m:r>
                      <a:rPr lang="sr-Latn-B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Latn-BA" dirty="0"/>
                  <a:t>i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sr-Latn-BA" dirty="0"/>
                  <a:t> konverzija.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5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976" y="2476366"/>
            <a:ext cx="4515480" cy="1905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818" y="2315137"/>
            <a:ext cx="3130586" cy="4225436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179320" y="4785645"/>
            <a:ext cx="3734512" cy="1444239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6268" y="5570494"/>
            <a:ext cx="2743583" cy="400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8372" y="4993163"/>
            <a:ext cx="543001" cy="4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0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Lambda redukcije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04899" y="1600199"/>
            <a:ext cx="10175549" cy="48518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968" y="1666925"/>
            <a:ext cx="4081541" cy="468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Normalne forme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r-Latn-BA" b="1" dirty="0"/>
                  <a:t>Definicija:</a:t>
                </a:r>
              </a:p>
              <a:p>
                <a:pPr marL="0" indent="0">
                  <a:buNone/>
                </a:pPr>
                <a:r>
                  <a:rPr lang="sr-Latn-BA" dirty="0"/>
                  <a:t>Za izraz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sr-Latn-BA" dirty="0"/>
                  <a:t> kažemo da je u </a:t>
                </a:r>
                <a:r>
                  <a:rPr lang="sr-Latn-BA" i="1" dirty="0">
                    <a:solidFill>
                      <a:srgbClr val="FF0000"/>
                    </a:solidFill>
                  </a:rPr>
                  <a:t>normalnoj formi</a:t>
                </a:r>
                <a:r>
                  <a:rPr lang="sr-Latn-BA" dirty="0">
                    <a:solidFill>
                      <a:srgbClr val="FF0000"/>
                    </a:solidFill>
                  </a:rPr>
                  <a:t> </a:t>
                </a:r>
                <a:r>
                  <a:rPr lang="sr-Latn-BA" dirty="0"/>
                  <a:t>ako ne može dalje da se redukuje, tj. ako više ne sadrži ni jedan redeks.</a:t>
                </a:r>
              </a:p>
              <a:p>
                <a:r>
                  <a:rPr lang="sr-Latn-BA" b="1" dirty="0"/>
                  <a:t>Definicija:</a:t>
                </a:r>
              </a:p>
              <a:p>
                <a:pPr marL="0" indent="0">
                  <a:buNone/>
                </a:pPr>
                <a:r>
                  <a:rPr lang="sr-Latn-BA" dirty="0"/>
                  <a:t>Kažemo da postoji normalna forma za izraz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sr-Latn-BA" dirty="0"/>
                  <a:t>, ako postoji niz redukcija</a:t>
                </a:r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r>
                  <a:rPr lang="sr-Latn-BA" dirty="0"/>
                  <a:t>i izraz </a:t>
                </a:r>
                <a14:m>
                  <m:oMath xmlns:m="http://schemas.openxmlformats.org/officeDocument/2006/math">
                    <m:r>
                      <a:rPr lang="sr-Latn-BA" i="1" dirty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sr-Latn-BA" dirty="0"/>
                  <a:t> je u normalnoj formi.</a:t>
                </a:r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6" t="-1467" r="-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233" y="4001711"/>
            <a:ext cx="3962953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5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Strategije redukcije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Teorijska razmatranja i funkcionalno programiranje? </a:t>
            </a:r>
          </a:p>
          <a:p>
            <a:r>
              <a:rPr lang="sr-Latn-BA" dirty="0"/>
              <a:t>Izbor narednog redeksa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sr-Latn-RS" dirty="0"/>
              <a:t> najčešća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sr-Latn-RS" dirty="0"/>
              <a:t>čina:</a:t>
            </a:r>
          </a:p>
          <a:p>
            <a:pPr lvl="1"/>
            <a:r>
              <a:rPr lang="sr-Latn-RS" dirty="0"/>
              <a:t>Najlevlji i najunutrašnjiji redeks (naziva se još redukcija po vrednosti ili aplikativna redukcija) – ne mora da se završi. </a:t>
            </a:r>
          </a:p>
          <a:p>
            <a:pPr lvl="1"/>
            <a:endParaRPr lang="sr-Latn-RS" dirty="0"/>
          </a:p>
          <a:p>
            <a:pPr lvl="1"/>
            <a:endParaRPr lang="sr-Latn-RS" dirty="0"/>
          </a:p>
          <a:p>
            <a:pPr lvl="1"/>
            <a:endParaRPr lang="sr-Latn-RS" dirty="0"/>
          </a:p>
          <a:p>
            <a:pPr lvl="1"/>
            <a:endParaRPr lang="sr-Latn-RS" dirty="0"/>
          </a:p>
          <a:p>
            <a:pPr lvl="1"/>
            <a:endParaRPr lang="sr-Latn-RS" dirty="0"/>
          </a:p>
          <a:p>
            <a:pPr lvl="1"/>
            <a:endParaRPr lang="sr-Latn-RS" dirty="0"/>
          </a:p>
          <a:p>
            <a:pPr lvl="1"/>
            <a:endParaRPr lang="sr-Latn-RS" dirty="0"/>
          </a:p>
          <a:p>
            <a:pPr lvl="1"/>
            <a:r>
              <a:rPr lang="sr-Latn-RS" dirty="0"/>
              <a:t>Najlevlji redeks (naziva se još redukcija po nazivu ili lenja redukcija ili normalna redukcija) – sigurno pronalazi normalnu formu ako ona postoji.</a:t>
            </a:r>
            <a:endParaRPr lang="en-US" dirty="0"/>
          </a:p>
          <a:p>
            <a:endParaRPr lang="sr-Latn-BA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160" y="3074088"/>
            <a:ext cx="8545118" cy="1848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339" y="5593510"/>
            <a:ext cx="4963218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0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Redeksi i mogući načini redukcije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620" y="2650351"/>
            <a:ext cx="9982200" cy="165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9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Redeksi i mogući načini redukcije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203" y="1897166"/>
            <a:ext cx="10148338" cy="356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Značajne teoreme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55" y="1640791"/>
            <a:ext cx="9336591" cy="364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4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Zadaci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sr-Latn-BA" dirty="0"/>
                  <a:t>Izračunati vrijednost lambda izraza</a:t>
                </a:r>
              </a:p>
              <a:p>
                <a:pPr marL="0" indent="0">
                  <a:buNone/>
                </a:pPr>
                <a:r>
                  <a:rPr lang="sr-Latn-BA" dirty="0"/>
                  <a:t> </a:t>
                </a:r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+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)(</m:t>
                    </m:r>
                    <m:d>
                      <m:dPr>
                        <m:ctrlP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 ∗</m:t>
                        </m:r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(+5 5)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sr-Latn-BA" dirty="0"/>
              </a:p>
              <a:p>
                <a:pPr marL="457200" indent="-457200">
                  <a:buFont typeface="+mj-lt"/>
                  <a:buAutoNum type="alphaLcParenR"/>
                </a:pPr>
                <a:r>
                  <a:rPr lang="sr-Latn-BA" dirty="0"/>
                  <a:t>normalnim redoslijedom redukcije;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sr-Latn-BA" dirty="0"/>
                  <a:t>aplikativnim redoslijedom redukcije.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sr-Latn-BA" dirty="0"/>
                  <a:t>Izračunati vrijednost lambda izraza</a:t>
                </a:r>
              </a:p>
              <a:p>
                <a:pPr marL="0" indent="0">
                  <a:buNone/>
                </a:pPr>
                <a:r>
                  <a:rPr lang="sr-Latn-BA" dirty="0"/>
                  <a:t> </a:t>
                </a:r>
                <a14:m>
                  <m:oMath xmlns:m="http://schemas.openxmlformats.org/officeDocument/2006/math">
                    <m:r>
                      <a:rPr lang="sr-Latn-BA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∗</m:t>
                        </m:r>
                        <m:d>
                          <m:dPr>
                            <m:ctrlPr>
                              <a:rPr lang="sr-Latn-B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Latn-B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sr-Latn-B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+5</m:t>
                            </m:r>
                          </m:e>
                        </m:d>
                      </m:e>
                    </m:d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sr-Latn-BA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B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sr-Latn-B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sr-Latn-BA" dirty="0"/>
              </a:p>
              <a:p>
                <a:pPr marL="457200" indent="-457200">
                  <a:buFont typeface="+mj-lt"/>
                  <a:buAutoNum type="alphaLcParenR"/>
                </a:pPr>
                <a:r>
                  <a:rPr lang="sr-Latn-BA" dirty="0"/>
                  <a:t>normalnim redoslijedom redukcije;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sr-Latn-BA" dirty="0"/>
                  <a:t>aplikativnim redoslijedom redukcije.</a:t>
                </a:r>
              </a:p>
              <a:p>
                <a:pPr marL="457200" indent="-457200">
                  <a:buFont typeface="+mj-lt"/>
                  <a:buAutoNum type="arabicPeriod" startAt="8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5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04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De-Brujinov lambda račun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BA" dirty="0"/>
                  <a:t>Sintaksna i semantička jednakost lambda izraza;</a:t>
                </a:r>
              </a:p>
              <a:p>
                <a:r>
                  <a:rPr lang="sr-Latn-BA" dirty="0"/>
                  <a:t>Uklanjanje imena svih promjenljivih i zamjena brojem koji predstavlja broj </a:t>
                </a:r>
                <a14:m>
                  <m:oMath xmlns:m="http://schemas.openxmlformats.org/officeDocument/2006/math">
                    <m:r>
                      <a:rPr lang="sr-Latn-B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Latn-BA" dirty="0"/>
                  <a:t>između pojavljivanja promjenljive u tijelu funkcije i </a:t>
                </a:r>
                <a14:m>
                  <m:oMath xmlns:m="http://schemas.openxmlformats.org/officeDocument/2006/math">
                    <m:r>
                      <a:rPr lang="sr-Latn-B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sr-Latn-BA" dirty="0"/>
                  <a:t> za koje je promjenljiva vezana.</a:t>
                </a:r>
              </a:p>
              <a:p>
                <a:r>
                  <a:rPr lang="sr-Latn-BA" dirty="0"/>
                  <a:t>Primjeri: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5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648" y="3563597"/>
            <a:ext cx="6049627" cy="25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3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Lambda račun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Funkcije u matematici imaju imena.</a:t>
            </a:r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r>
              <a:rPr lang="sr-Latn-BA" dirty="0"/>
              <a:t>Funkcije u programskim jezicima imaju imena.</a:t>
            </a:r>
          </a:p>
          <a:p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840" y="2040671"/>
            <a:ext cx="6376142" cy="16524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357" y="4667869"/>
            <a:ext cx="3086531" cy="13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Zadaci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sr-Latn-BA" dirty="0"/>
              <a:t>Zapisati funkciju sljedbenik u De-Brujinovom obliku. 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sr-Latn-BA" dirty="0"/>
              <a:t>Zapisati sljedeći lambda izraz u De-Brujinovom obliku.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999" y="2826674"/>
            <a:ext cx="4518685" cy="77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</a:t>
            </a:r>
            <a:r>
              <a:rPr lang="en-US" dirty="0" err="1"/>
              <a:t>ra</a:t>
            </a:r>
            <a:r>
              <a:rPr lang="sr-Latn-BA" dirty="0"/>
              <a:t>čun kao programski jezik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3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Predstavljanje podataka u lambda računu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Notacija:</a:t>
            </a:r>
          </a:p>
          <a:p>
            <a:endParaRPr lang="sr-Latn-BA" dirty="0"/>
          </a:p>
          <a:p>
            <a:pPr marL="0" indent="0">
              <a:buNone/>
            </a:pPr>
            <a:r>
              <a:rPr lang="sr-Latn-BA" dirty="0"/>
              <a:t>jednaki po definiciji;</a:t>
            </a:r>
          </a:p>
          <a:p>
            <a:r>
              <a:rPr lang="sr-Latn-BA" dirty="0"/>
              <a:t>Uslovni izraz;</a:t>
            </a:r>
          </a:p>
          <a:p>
            <a:r>
              <a:rPr lang="sr-Latn-BA" dirty="0"/>
              <a:t>Varijable sa lijeve strane trebaju biti apstrakovane.</a:t>
            </a:r>
          </a:p>
          <a:p>
            <a:endParaRPr lang="sr-Latn-B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956" y="1718585"/>
            <a:ext cx="1543265" cy="771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426" y="1900566"/>
            <a:ext cx="1495634" cy="390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058" y="4558312"/>
            <a:ext cx="2172003" cy="9716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775" y="4711435"/>
            <a:ext cx="2476846" cy="8192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9646" y="3116872"/>
            <a:ext cx="5496692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5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Logičke vrijednosti i operatori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Logičke vrijednosti:</a:t>
            </a:r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r>
              <a:rPr lang="sr-Latn-BA" dirty="0"/>
              <a:t>Uslovni izraz: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734" y="2206922"/>
            <a:ext cx="3188356" cy="1329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137" y="4408550"/>
            <a:ext cx="4829849" cy="8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4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Logičke vrijednosti i operatori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900" y="1779394"/>
            <a:ext cx="6658904" cy="1914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207" y="4084376"/>
            <a:ext cx="6963747" cy="16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4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Logičke vrijednosti i operatori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722" y="2435552"/>
            <a:ext cx="7385589" cy="228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9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Zadaci: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 startAt="5"/>
                </a:pPr>
                <a:r>
                  <a:rPr lang="sr-Latn-BA" dirty="0"/>
                  <a:t>Izračunati:</a:t>
                </a:r>
              </a:p>
              <a:p>
                <a:pPr marL="914400" lvl="1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sr-Latn-BA" b="0" dirty="0">
                  <a:ea typeface="Cambria Math" panose="02040503050406030204" pitchFamily="18" charset="0"/>
                </a:endParaRPr>
              </a:p>
              <a:p>
                <a:pPr marL="914400" lvl="1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endParaRPr lang="sr-Latn-BA" b="0" dirty="0">
                  <a:ea typeface="Cambria Math" panose="02040503050406030204" pitchFamily="18" charset="0"/>
                </a:endParaRPr>
              </a:p>
              <a:p>
                <a:pPr marL="914400" lvl="1" indent="-457200">
                  <a:buFont typeface="+mj-lt"/>
                  <a:buAutoNum type="alphaLcParenR"/>
                </a:pPr>
                <a:endParaRPr lang="sr-Latn-BA" dirty="0">
                  <a:ea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 startAt="6"/>
                </a:pPr>
                <a:r>
                  <a:rPr lang="sr-Latn-BA" b="0" dirty="0">
                    <a:ea typeface="Cambria Math" panose="02040503050406030204" pitchFamily="18" charset="0"/>
                  </a:rPr>
                  <a:t>Izračunati:</a:t>
                </a:r>
              </a:p>
              <a:p>
                <a:pPr marL="914400" lvl="1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𝑇𝑇</m:t>
                    </m:r>
                  </m:oMath>
                </a14:m>
                <a:endParaRPr lang="sr-Latn-BA" b="0" dirty="0">
                  <a:ea typeface="Cambria Math" panose="02040503050406030204" pitchFamily="18" charset="0"/>
                </a:endParaRPr>
              </a:p>
              <a:p>
                <a:pPr marL="914400" lvl="1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sr-Latn-BA" dirty="0">
                  <a:ea typeface="Cambria Math" panose="02040503050406030204" pitchFamily="18" charset="0"/>
                </a:endParaRPr>
              </a:p>
              <a:p>
                <a:pPr marL="914400" lvl="1" indent="-457200">
                  <a:buFont typeface="+mj-lt"/>
                  <a:buAutoNum type="alphaLcParenR"/>
                </a:pPr>
                <a:endParaRPr lang="sr-Latn-BA" b="0" dirty="0">
                  <a:ea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 startAt="6"/>
                </a:pPr>
                <a:r>
                  <a:rPr lang="sr-Latn-BA" dirty="0">
                    <a:ea typeface="Cambria Math" panose="02040503050406030204" pitchFamily="18" charset="0"/>
                  </a:rPr>
                  <a:t>Izračunati:</a:t>
                </a:r>
              </a:p>
              <a:p>
                <a:pPr marL="914400" lvl="1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sr-Latn-B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𝑇𝑇</m:t>
                    </m:r>
                  </m:oMath>
                </a14:m>
                <a:endParaRPr lang="sr-Latn-BA" dirty="0">
                  <a:ea typeface="Cambria Math" panose="02040503050406030204" pitchFamily="18" charset="0"/>
                </a:endParaRPr>
              </a:p>
              <a:p>
                <a:pPr marL="914400" lvl="1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sr-Latn-B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𝐹𝑇</m:t>
                    </m:r>
                  </m:oMath>
                </a14:m>
                <a:endParaRPr lang="sr-Latn-BA" dirty="0">
                  <a:ea typeface="Cambria Math" panose="02040503050406030204" pitchFamily="18" charset="0"/>
                </a:endParaRPr>
              </a:p>
              <a:p>
                <a:pPr marL="914400" lvl="1" indent="-457200">
                  <a:buFont typeface="+mj-lt"/>
                  <a:buAutoNum type="alphaLcParenR"/>
                </a:pPr>
                <a:endParaRPr lang="sr-Latn-BA" dirty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sr-Latn-BA" b="0" dirty="0">
                  <a:ea typeface="Cambria Math" panose="02040503050406030204" pitchFamily="18" charset="0"/>
                </a:endParaRPr>
              </a:p>
              <a:p>
                <a:pPr marL="914400" lvl="1" indent="-457200">
                  <a:buFont typeface="+mj-lt"/>
                  <a:buAutoNum type="alphaLcParenR"/>
                </a:pPr>
                <a:endParaRPr lang="sr-Latn-BA" b="0" dirty="0">
                  <a:ea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lphaLcParenR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5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987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Parovi i torke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Uređen par</a:t>
            </a:r>
          </a:p>
          <a:p>
            <a:endParaRPr lang="sr-Latn-BA" dirty="0"/>
          </a:p>
          <a:p>
            <a:endParaRPr lang="sr-Latn-BA" dirty="0"/>
          </a:p>
          <a:p>
            <a:r>
              <a:rPr lang="sr-Latn-BA" dirty="0"/>
              <a:t>Prvi, drugi element para:</a:t>
            </a:r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r>
              <a:rPr lang="sr-Latn-BA" dirty="0"/>
              <a:t>Pokazati da je validna defincija!</a:t>
            </a:r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004" y="2001577"/>
            <a:ext cx="3534268" cy="752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765" y="3830381"/>
            <a:ext cx="3019846" cy="13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7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Parovi i torke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n-torka</a:t>
            </a:r>
          </a:p>
          <a:p>
            <a:endParaRPr lang="sr-Latn-BA" dirty="0"/>
          </a:p>
          <a:p>
            <a:endParaRPr lang="sr-Latn-BA" dirty="0"/>
          </a:p>
          <a:p>
            <a:r>
              <a:rPr lang="sr-Latn-BA" dirty="0"/>
              <a:t>Uređena četvorka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832" y="2023292"/>
            <a:ext cx="5029902" cy="8287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468" y="3696180"/>
            <a:ext cx="6353449" cy="263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5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Brojevi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BA" dirty="0"/>
                  <a:t>Nula, sljedbenik nule, sljedbenik sljedbenika nule...</a:t>
                </a:r>
              </a:p>
              <a:p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0:= </m:t>
                    </m:r>
                    <m:r>
                      <a:rPr lang="sr-Latn-B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𝑠𝑧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endParaRPr lang="sr-Latn-BA" dirty="0"/>
              </a:p>
              <a:p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sr-Latn-BA" i="1" dirty="0">
                        <a:latin typeface="Cambria Math" panose="02040503050406030204" pitchFamily="18" charset="0"/>
                      </a:rPr>
                      <m:t>:= 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𝑠𝑧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𝑠𝑧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endParaRPr lang="sr-Latn-BA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2</m:t>
                    </m:r>
                    <m:r>
                      <a:rPr lang="sr-Latn-BA" i="1" dirty="0">
                        <a:latin typeface="Cambria Math" panose="02040503050406030204" pitchFamily="18" charset="0"/>
                      </a:rPr>
                      <m:t>:= 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𝑠𝑧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𝑠𝑧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𝑠𝑧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sr-Latn-BA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sr-Latn-BA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sr-Latn-BA" i="1" dirty="0">
                        <a:latin typeface="Cambria Math" panose="02040503050406030204" pitchFamily="18" charset="0"/>
                      </a:rPr>
                      <m:t>:= 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𝑠𝑧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))</m:t>
                        </m:r>
                      </m:e>
                    </m:d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𝑠𝑧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sr-Latn-B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Latn-B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𝑠𝑧</m:t>
                            </m:r>
                          </m:e>
                        </m:d>
                      </m:e>
                    </m:d>
                  </m:oMath>
                </a14:m>
                <a:endParaRPr lang="sr-Latn-BA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sr-Latn-BA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...</a:t>
                </a:r>
              </a:p>
              <a:p>
                <a:r>
                  <a:rPr lang="sr-Latn-B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6:=?</a:t>
                </a:r>
              </a:p>
              <a:p>
                <a:r>
                  <a:rPr lang="sr-Latn-B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Zašto ovakav način definisanja brojeva?</a:t>
                </a:r>
              </a:p>
              <a:p>
                <a:endParaRPr lang="sr-Latn-BA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5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765" y="2499055"/>
            <a:ext cx="2448267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Lambda račun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sr-Latn-BA" sz="2200" dirty="0"/>
              <a:t>Lambda račun možemo da shvatimo kao račun anonimnih (neimenovanih) funkcija.</a:t>
            </a:r>
          </a:p>
          <a:p>
            <a:endParaRPr lang="sr-Latn-BA" sz="2400" dirty="0"/>
          </a:p>
          <a:p>
            <a:endParaRPr lang="sr-Latn-BA" sz="2400" dirty="0"/>
          </a:p>
          <a:p>
            <a:pPr lvl="1"/>
            <a:r>
              <a:rPr lang="sr-Latn-BA" sz="1800" dirty="0"/>
              <a:t>Metod za predstavljanje funkcija;</a:t>
            </a:r>
          </a:p>
          <a:p>
            <a:pPr lvl="1"/>
            <a:r>
              <a:rPr lang="sr-Latn-BA" sz="1800" dirty="0"/>
              <a:t>Skup pravila za sintaksnu transformaciju;</a:t>
            </a:r>
          </a:p>
          <a:p>
            <a:r>
              <a:rPr lang="sr-Latn-BA" sz="2200" dirty="0"/>
              <a:t>Istorijat lambda računa:</a:t>
            </a:r>
          </a:p>
          <a:p>
            <a:pPr lvl="1"/>
            <a:r>
              <a:rPr lang="sr-Latn-BA" sz="1800" dirty="0"/>
              <a:t>1930. - Alonzo Church;</a:t>
            </a:r>
          </a:p>
          <a:p>
            <a:pPr lvl="1"/>
            <a:r>
              <a:rPr lang="sr-Latn-BA" sz="1800" dirty="0"/>
              <a:t>1932/1933. godina prva verzija lambda računa;</a:t>
            </a:r>
          </a:p>
          <a:p>
            <a:pPr lvl="1"/>
            <a:r>
              <a:rPr lang="sr-Latn-BA" sz="1800" dirty="0"/>
              <a:t>1941. godina druga verzija lambda računa;</a:t>
            </a:r>
          </a:p>
          <a:p>
            <a:pPr lvl="1"/>
            <a:endParaRPr lang="sr-Latn-BA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338" y="2245207"/>
            <a:ext cx="1543265" cy="724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949" y="2178522"/>
            <a:ext cx="1533739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Funkcija sljedbenik, sabiranje, množenje..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b="0" dirty="0">
                <a:latin typeface="Cambria Math" panose="02040503050406030204" pitchFamily="18" charset="0"/>
              </a:rPr>
              <a:t>Funkcija sljedbenik</a:t>
            </a:r>
          </a:p>
          <a:p>
            <a:endParaRPr lang="sr-Latn-BA" dirty="0">
              <a:latin typeface="Cambria Math" panose="02040503050406030204" pitchFamily="18" charset="0"/>
            </a:endParaRPr>
          </a:p>
          <a:p>
            <a:endParaRPr lang="sr-Latn-BA" b="0" dirty="0">
              <a:latin typeface="Cambria Math" panose="02040503050406030204" pitchFamily="18" charset="0"/>
            </a:endParaRPr>
          </a:p>
          <a:p>
            <a:r>
              <a:rPr lang="sr-Latn-BA" dirty="0">
                <a:latin typeface="Cambria Math" panose="02040503050406030204" pitchFamily="18" charset="0"/>
              </a:rPr>
              <a:t>Odredimo sljedbenik broja n</a:t>
            </a:r>
            <a:endParaRPr lang="sr-Latn-BA" b="0" dirty="0">
              <a:latin typeface="Cambria Math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372" y="2037582"/>
            <a:ext cx="3486637" cy="800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087" y="3556776"/>
            <a:ext cx="5915851" cy="1419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344" y="4914576"/>
            <a:ext cx="4982270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Zadaci: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sr-Latn-BA" dirty="0"/>
              <a:t>Izračunati sljedbenik 0.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sr-Latn-BA" dirty="0"/>
              <a:t>Izračunati sljedbenik 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6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Funkcija koja provjerava da li je broj jednak nuli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635" y="1649939"/>
            <a:ext cx="4315427" cy="943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126" y="2783868"/>
            <a:ext cx="6125430" cy="828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413" y="3922428"/>
            <a:ext cx="7116168" cy="1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Sabiranje, množenje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3298" y="1520426"/>
            <a:ext cx="4525006" cy="1467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958" y="3175452"/>
            <a:ext cx="5630061" cy="35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Zadaci: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10"/>
            </a:pPr>
            <a:r>
              <a:rPr lang="sr-Latn-BA" dirty="0"/>
              <a:t>Izračunati zbir brojeva 2 i 3 u lambda notaciji.</a:t>
            </a:r>
          </a:p>
        </p:txBody>
      </p:sp>
    </p:spTree>
    <p:extLst>
      <p:ext uri="{BB962C8B-B14F-4D97-AF65-F5344CB8AC3E}">
        <p14:creationId xmlns:p14="http://schemas.microsoft.com/office/powerpoint/2010/main" val="323139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Sabiranje, množenje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3298" y="1520426"/>
            <a:ext cx="4525006" cy="14670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218" y="3148256"/>
            <a:ext cx="5439534" cy="971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689" y="4085838"/>
            <a:ext cx="5376761" cy="267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1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Zadaci: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11"/>
            </a:pPr>
            <a:r>
              <a:rPr lang="sr-Latn-BA" dirty="0"/>
              <a:t>Izračunati proizvoda brojeva 4 i 3 u lambda notaciji.</a:t>
            </a:r>
          </a:p>
        </p:txBody>
      </p:sp>
    </p:spTree>
    <p:extLst>
      <p:ext uri="{BB962C8B-B14F-4D97-AF65-F5344CB8AC3E}">
        <p14:creationId xmlns:p14="http://schemas.microsoft.com/office/powerpoint/2010/main" val="220005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Stepenovanje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sr-Latn-B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𝑏𝑎</m:t>
                    </m:r>
                  </m:oMath>
                </a14:m>
                <a:endParaRPr lang="sr-Latn-BA" b="0" dirty="0"/>
              </a:p>
              <a:p>
                <a:r>
                  <a:rPr lang="sr-Latn-BA" dirty="0"/>
                  <a:t>Primjer;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5" t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40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KOMBINATORI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Kombinatori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1924. Schonfinkel;</a:t>
            </a:r>
          </a:p>
          <a:p>
            <a:r>
              <a:rPr lang="sr-Latn-BA" dirty="0"/>
              <a:t>Lambda term koji nema slobodnih varijabli. </a:t>
            </a:r>
          </a:p>
          <a:p>
            <a:pPr lvl="1"/>
            <a:r>
              <a:rPr lang="sr-Latn-BA" dirty="0"/>
              <a:t>Naziva se i zatvoren term;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400" y="3552372"/>
            <a:ext cx="4525006" cy="16575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Callout 6"/>
              <p:cNvSpPr/>
              <p:nvPr/>
            </p:nvSpPr>
            <p:spPr>
              <a:xfrm>
                <a:off x="6033330" y="2785929"/>
                <a:ext cx="5654467" cy="2486826"/>
              </a:xfrm>
              <a:prstGeom prst="wedgeEllipseCallou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sr-Latn-BA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sr-Latn-BA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Latn-BA" dirty="0"/>
                  <a:t>– funkcija identiteta;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sr-Latn-BA" dirty="0"/>
                  <a:t> – vraća konstantnu funkciju u odnosu na argument y;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sr-Latn-BA" dirty="0"/>
                  <a:t> – kombinator djeljenja argumenata;</a:t>
                </a:r>
              </a:p>
            </p:txBody>
          </p:sp>
        </mc:Choice>
        <mc:Fallback xmlns="">
          <p:sp>
            <p:nvSpPr>
              <p:cNvPr id="7" name="Oval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330" y="2785929"/>
                <a:ext cx="5654467" cy="2486826"/>
              </a:xfrm>
              <a:prstGeom prst="wedgeEllipseCallou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black and white symbol&#10;&#10;Description automatically generated">
            <a:extLst>
              <a:ext uri="{FF2B5EF4-FFF2-40B4-BE49-F238E27FC236}">
                <a16:creationId xmlns:a16="http://schemas.microsoft.com/office/drawing/2014/main" id="{15664058-2388-5A38-64B4-197F734D9F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400" y="5518412"/>
            <a:ext cx="779517" cy="6537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EFCA5D-6117-9A57-1664-33E67B1C41AF}"/>
              </a:ext>
            </a:extLst>
          </p:cNvPr>
          <p:cNvSpPr txBox="1"/>
          <p:nvPr/>
        </p:nvSpPr>
        <p:spPr>
          <a:xfrm flipH="1">
            <a:off x="2586899" y="5699793"/>
            <a:ext cx="469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Ovo nije kombinator jer je y slobodna. 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ED49CA-8350-7702-9745-AD95AD9DF954}"/>
              </a:ext>
            </a:extLst>
          </p:cNvPr>
          <p:cNvCxnSpPr>
            <a:stCxn id="10" idx="3"/>
            <a:endCxn id="8" idx="3"/>
          </p:cNvCxnSpPr>
          <p:nvPr/>
        </p:nvCxnSpPr>
        <p:spPr>
          <a:xfrm flipH="1" flipV="1">
            <a:off x="2168917" y="5845306"/>
            <a:ext cx="417982" cy="3915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15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Zadaci: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r-Latn-BA" dirty="0"/>
              <a:t>U lambda notaciji zapisati funkciju identiteta.</a:t>
            </a:r>
          </a:p>
          <a:p>
            <a:pPr marL="457200" indent="-457200">
              <a:buFont typeface="+mj-lt"/>
              <a:buAutoNum type="arabicPeriod"/>
            </a:pPr>
            <a:r>
              <a:rPr lang="sr-Latn-BA" dirty="0"/>
              <a:t>U lambda notaciji napisti funkciju koja vraća dvostruku vrijednost svog argumenta.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62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Kombinatori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sr-Latn-BA" dirty="0"/>
                  <a:t>Eliminacija apstrakcija i promjenljivih </a:t>
                </a:r>
                <a14:m>
                  <m:oMath xmlns:m="http://schemas.openxmlformats.org/officeDocument/2006/math">
                    <m:r>
                      <a:rPr lang="sr-Latn-B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Latn-BA" dirty="0"/>
                  <a:t>forma izgrađena od posebne klase konstanti (kombinatora).</a:t>
                </a:r>
              </a:p>
              <a:p>
                <a:pPr>
                  <a:lnSpc>
                    <a:spcPct val="100000"/>
                  </a:lnSpc>
                </a:pPr>
                <a:r>
                  <a:rPr lang="sr-Latn-BA" i="1" dirty="0"/>
                  <a:t>AF – aplikativna forma;</a:t>
                </a:r>
              </a:p>
              <a:p>
                <a:pPr>
                  <a:lnSpc>
                    <a:spcPct val="100000"/>
                  </a:lnSpc>
                </a:pPr>
                <a:r>
                  <a:rPr lang="sr-Latn-BA" i="1" dirty="0"/>
                  <a:t>CAF – konstantna aplikativna forma;</a:t>
                </a:r>
              </a:p>
              <a:p>
                <a:pPr>
                  <a:lnSpc>
                    <a:spcPct val="100000"/>
                  </a:lnSpc>
                </a:pPr>
                <a:r>
                  <a:rPr lang="sr-Latn-BA" dirty="0"/>
                  <a:t>Uloga parametra pri definisanju funkcije;</a:t>
                </a:r>
              </a:p>
              <a:p>
                <a:pPr>
                  <a:lnSpc>
                    <a:spcPct val="100000"/>
                  </a:lnSpc>
                </a:pPr>
                <a:endParaRPr lang="sr-Latn-BA" dirty="0"/>
              </a:p>
              <a:p>
                <a:pPr>
                  <a:lnSpc>
                    <a:spcPct val="100000"/>
                  </a:lnSpc>
                </a:pPr>
                <a:endParaRPr lang="sr-Latn-BA" dirty="0"/>
              </a:p>
              <a:p>
                <a:pPr>
                  <a:lnSpc>
                    <a:spcPct val="100000"/>
                  </a:lnSpc>
                </a:pPr>
                <a:endParaRPr lang="sr-Latn-BA" i="1" dirty="0"/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5" t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456" y="4025584"/>
            <a:ext cx="3654863" cy="63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Kombinatori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sr-Latn-BA" dirty="0"/>
                  <a:t>Da li je uvijek moguće definisati funkciju bez parametara? </a:t>
                </a:r>
              </a:p>
              <a:p>
                <a:pPr>
                  <a:lnSpc>
                    <a:spcPct val="100000"/>
                  </a:lnSpc>
                </a:pPr>
                <a:r>
                  <a:rPr lang="sr-Latn-BA" dirty="0"/>
                  <a:t>Da li je moguće konstruisati čistu kombinaciju M takvih da se M ponaša kao apstrakcija </a:t>
                </a:r>
                <a14:m>
                  <m:oMath xmlns:m="http://schemas.openxmlformats.org/officeDocument/2006/math"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sr-Latn-BA" dirty="0"/>
                  <a:t>? Odnosno,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sr-Latn-B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5" t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122" y="3249402"/>
            <a:ext cx="5029902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0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Kombinatori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sr-Latn-BA" dirty="0"/>
                  <a:t>Primitive koje omogućuju akciju distribucije parametara na odgovarajuće mjesto u izrazu.</a:t>
                </a:r>
              </a:p>
              <a:p>
                <a:pPr>
                  <a:lnSpc>
                    <a:spcPct val="100000"/>
                  </a:lnSpc>
                </a:pPr>
                <a:endParaRPr lang="sr-Latn-BA" dirty="0"/>
              </a:p>
              <a:p>
                <a:pPr>
                  <a:lnSpc>
                    <a:spcPct val="100000"/>
                  </a:lnSpc>
                </a:pPr>
                <a:endParaRPr lang="sr-Latn-BA" dirty="0"/>
              </a:p>
              <a:p>
                <a:pPr>
                  <a:lnSpc>
                    <a:spcPct val="100000"/>
                  </a:lnSpc>
                </a:pPr>
                <a:endParaRPr lang="sr-Latn-BA" dirty="0"/>
              </a:p>
              <a:p>
                <a:pPr>
                  <a:lnSpc>
                    <a:spcPct val="100000"/>
                  </a:lnSpc>
                </a:pPr>
                <a:endParaRPr lang="sr-Latn-BA" dirty="0"/>
              </a:p>
              <a:p>
                <a:pPr>
                  <a:lnSpc>
                    <a:spcPct val="100000"/>
                  </a:lnSpc>
                </a:pPr>
                <a:r>
                  <a:rPr lang="sr-Latn-BA" dirty="0"/>
                  <a:t>Kombinator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sr-Latn-BA" dirty="0"/>
              </a:p>
              <a:p>
                <a:pPr>
                  <a:lnSpc>
                    <a:spcPct val="100000"/>
                  </a:lnSpc>
                </a:pPr>
                <a:endParaRPr lang="sr-Latn-BA" dirty="0"/>
              </a:p>
              <a:p>
                <a:pPr>
                  <a:lnSpc>
                    <a:spcPct val="100000"/>
                  </a:lnSpc>
                </a:pPr>
                <a:endParaRPr lang="sr-Latn-BA" dirty="0"/>
              </a:p>
              <a:p>
                <a:pPr>
                  <a:lnSpc>
                    <a:spcPct val="100000"/>
                  </a:lnSpc>
                </a:pPr>
                <a:endParaRPr lang="sr-Latn-BA" dirty="0"/>
              </a:p>
              <a:p>
                <a:pPr>
                  <a:lnSpc>
                    <a:spcPct val="100000"/>
                  </a:lnSpc>
                </a:pPr>
                <a:endParaRPr lang="sr-Latn-BA" i="1" dirty="0"/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5" t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765" y="2563360"/>
            <a:ext cx="3400900" cy="962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070" y="4913030"/>
            <a:ext cx="1533739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7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Kombinatori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i="1" dirty="0" err="1"/>
                  <a:t>Lema</a:t>
                </a:r>
                <a:r>
                  <a:rPr lang="en-US" i="1" dirty="0"/>
                  <a:t> 1.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dirty="0" err="1"/>
                  <a:t>Za</a:t>
                </a:r>
                <a:r>
                  <a:rPr lang="sr-Latn-BA" dirty="0"/>
                  <a:t> proizvoljan lambda term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sr-Latn-BA" dirty="0"/>
                  <a:t>, koji ne sadrži lambda apstrakciju, postoji term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sr-Latn-BA" dirty="0"/>
                  <a:t> koji takođe ne sadrži lambda apstrakciju, formiran od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Latn-BA" dirty="0"/>
                  <a:t>i varijabli, takav da je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𝐹𝑉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𝐹𝑉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)\</m:t>
                    </m:r>
                    <m:r>
                      <m:rPr>
                        <m:lit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dirty="0"/>
                  <a:t>      </a:t>
                </a:r>
                <a:r>
                  <a:rPr lang="en-US" dirty="0" err="1"/>
                  <a:t>i</a:t>
                </a:r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tj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je lambda </a:t>
                </a:r>
                <a:r>
                  <a:rPr lang="en-US" dirty="0" err="1"/>
                  <a:t>jednako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Dokaz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 err="1"/>
                  <a:t>Indukcijom</a:t>
                </a:r>
                <a:r>
                  <a:rPr lang="en-US" dirty="0"/>
                  <a:t> </a:t>
                </a:r>
                <a:r>
                  <a:rPr lang="en-US" dirty="0" err="1"/>
                  <a:t>po</a:t>
                </a:r>
                <a:r>
                  <a:rPr lang="en-US" dirty="0"/>
                  <a:t> </a:t>
                </a:r>
                <a:r>
                  <a:rPr lang="en-US" dirty="0" err="1"/>
                  <a:t>strukturi</a:t>
                </a:r>
                <a:r>
                  <a:rPr lang="en-US" dirty="0"/>
                  <a:t> lambda </a:t>
                </a:r>
                <a:r>
                  <a:rPr lang="en-US" dirty="0" err="1"/>
                  <a:t>izraza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26" t="-1333" r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79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Kombinatori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i="1" dirty="0"/>
                  <a:t>Teorema 1.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/>
                  <a:t>Za</a:t>
                </a:r>
                <a:r>
                  <a:rPr lang="en-US" dirty="0"/>
                  <a:t> </a:t>
                </a:r>
                <a:r>
                  <a:rPr lang="en-US" dirty="0" err="1"/>
                  <a:t>proizvoljan</a:t>
                </a:r>
                <a:r>
                  <a:rPr lang="en-US" dirty="0"/>
                  <a:t> lambda term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postoji</a:t>
                </a:r>
                <a:r>
                  <a:rPr lang="en-US" dirty="0"/>
                  <a:t> lambda </a:t>
                </a:r>
                <a:r>
                  <a:rPr lang="en-US" dirty="0" err="1"/>
                  <a:t>slobodan</a:t>
                </a:r>
                <a:r>
                  <a:rPr lang="en-US" dirty="0"/>
                  <a:t> term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  </m:t>
                    </m:r>
                  </m:oMath>
                </a14:m>
                <a:r>
                  <a:rPr lang="en-US" dirty="0" err="1"/>
                  <a:t>formiran</a:t>
                </a:r>
                <a:r>
                  <a:rPr lang="en-US" dirty="0"/>
                  <a:t> 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i varijabli, </a:t>
                </a:r>
                <a:r>
                  <a:rPr lang="en-US" dirty="0" err="1"/>
                  <a:t>takav</a:t>
                </a:r>
                <a:r>
                  <a:rPr lang="en-US" dirty="0"/>
                  <a:t> da je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Dokaz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 err="1"/>
                  <a:t>Indukcijom</a:t>
                </a:r>
                <a:r>
                  <a:rPr lang="en-US" dirty="0"/>
                  <a:t> </a:t>
                </a:r>
                <a:r>
                  <a:rPr lang="en-US" dirty="0" err="1"/>
                  <a:t>po</a:t>
                </a:r>
                <a:r>
                  <a:rPr lang="en-US" dirty="0"/>
                  <a:t> </a:t>
                </a:r>
                <a:r>
                  <a:rPr lang="en-US" dirty="0" err="1"/>
                  <a:t>strukturi</a:t>
                </a:r>
                <a:r>
                  <a:rPr lang="en-US" dirty="0"/>
                  <a:t> lambda </a:t>
                </a:r>
                <a:r>
                  <a:rPr lang="en-US" dirty="0" err="1"/>
                  <a:t>izraza</a:t>
                </a:r>
                <a:r>
                  <a:rPr lang="en-US" dirty="0"/>
                  <a:t> </a:t>
                </a:r>
                <a:r>
                  <a:rPr lang="sr-Latn-BA" dirty="0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upotrebom</a:t>
                </a:r>
                <a:r>
                  <a:rPr lang="en-US" dirty="0"/>
                  <a:t> </a:t>
                </a:r>
                <a:r>
                  <a:rPr lang="en-US" dirty="0" err="1"/>
                  <a:t>leme</a:t>
                </a:r>
                <a:r>
                  <a:rPr lang="en-US" dirty="0"/>
                  <a:t> 1.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26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298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Zadaci: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 startAt="4"/>
                </a:pPr>
                <a:r>
                  <a:rPr lang="sr-Latn-BA" dirty="0"/>
                  <a:t>Dokazati da je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𝑆𝐾𝐾</m:t>
                    </m:r>
                  </m:oMath>
                </a14:m>
                <a:r>
                  <a:rPr lang="sr-Latn-BA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5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65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Još neki kombinatori...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Kombinator B</a:t>
            </a:r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r>
              <a:rPr lang="sr-Latn-BA" dirty="0"/>
              <a:t>Kombinator C</a:t>
            </a:r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931" y="2136489"/>
            <a:ext cx="4248743" cy="7049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2931207" y="4401084"/>
                <a:ext cx="2897024" cy="1213503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sr-Latn-BA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sr-Latn-BA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r-Latn-BA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sz="28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sr-Latn-BA" sz="2800" i="1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sr-Latn-BA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sr-Latn-BA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Latn-BA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sr-Latn-BA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Latn-BA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207" y="4401084"/>
                <a:ext cx="2897024" cy="1213503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11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Zadaci: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sr-Latn-BA" dirty="0"/>
              <a:t>Zapisati kombinator B kao lambda izraz.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sr-Latn-BA" dirty="0"/>
              <a:t>Zapisati kombinator C kao lambda izraz.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sr-Latn-BA" dirty="0"/>
              <a:t>Dokazati da je kombinator B ekvivalentan sa S(KS)K.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sr-Latn-BA" dirty="0"/>
              <a:t>Dokazati da je kombinator C ekvivalentan sa  S(BBS)(KK).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1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Jednakosti u kombinatornoj logici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Curry, 1958.</a:t>
            </a:r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r>
              <a:rPr lang="sr-Latn-BA" dirty="0"/>
              <a:t>Dokazati.</a:t>
            </a:r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761" y="2427751"/>
            <a:ext cx="5430008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3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LAMBDA RAČUN KAO PROGRAMSKI JEZIK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BA" dirty="0"/>
              <a:t>REKURZIVNE FUNKCIJE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92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Prednosti upotrebe lambda računa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)→</m:t>
                    </m:r>
                  </m:oMath>
                </a14:m>
                <a:r>
                  <a:rPr lang="sr-Latn-BA" dirty="0"/>
                  <a:t>  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BA" b="0" i="0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sr-Latn-BA" b="0" dirty="0"/>
              </a:p>
              <a:p>
                <a:r>
                  <a:rPr lang="sr-Latn-BA" dirty="0"/>
                  <a:t>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sr-Latn-BA" dirty="0"/>
                  <a:t>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sr-Latn-BA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sr-Latn-BA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Latn-BA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sr-Latn-BA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sr-Latn-B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lang="sr-Latn-BA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sr-Latn-B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sr-Latn-B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sr-Latn-BA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sr-Latn-BA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Latn-BA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sr-Latn-B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 err="1">
                    <a:ea typeface="Cambria Math" panose="02040503050406030204" pitchFamily="18" charset="0"/>
                  </a:rPr>
                  <a:t>Slobodne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sr-Latn-RS" dirty="0">
                    <a:ea typeface="Cambria Math" panose="02040503050406030204" pitchFamily="18" charset="0"/>
                  </a:rPr>
                  <a:t>(m i y u prvom i drugom izrazu) </a:t>
                </a:r>
                <a:r>
                  <a:rPr lang="sr-Latn-BA" dirty="0">
                    <a:ea typeface="Cambria Math" panose="02040503050406030204" pitchFamily="18" charset="0"/>
                  </a:rPr>
                  <a:t>i vezane (n u trećem) varijable;</a:t>
                </a:r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sr-Latn-BA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65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981" y="3450720"/>
            <a:ext cx="5677692" cy="657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730" y="4775461"/>
            <a:ext cx="3315163" cy="1152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544" y="4687340"/>
            <a:ext cx="3867690" cy="1038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8182" y="4770419"/>
            <a:ext cx="3086531" cy="13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3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Rekurzivne funkcije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BA" dirty="0"/>
                  <a:t>Definic</a:t>
                </a:r>
                <a:r>
                  <a:rPr lang="en-US" dirty="0" err="1"/>
                  <a:t>i</a:t>
                </a:r>
                <a:r>
                  <a:rPr lang="sr-Latn-BA" dirty="0"/>
                  <a:t>ja rekurzivne funkcije;</a:t>
                </a:r>
              </a:p>
              <a:p>
                <a:r>
                  <a:rPr lang="sr-Latn-BA" dirty="0"/>
                  <a:t>Predstavljanje rekurzivnih funkcija u lambda računu?</a:t>
                </a:r>
              </a:p>
              <a:p>
                <a:r>
                  <a:rPr lang="sr-Latn-BA"/>
                  <a:t>Rekurzivna definicija </a:t>
                </a:r>
                <a:r>
                  <a:rPr lang="sr-Latn-BA" dirty="0"/>
                  <a:t>funkcije sum (koja sabira brojeve od 0 do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sr-Latn-BA" dirty="0"/>
                  <a:t>);</a:t>
                </a:r>
              </a:p>
              <a:p>
                <a:endParaRPr lang="sr-Latn-BA" dirty="0"/>
              </a:p>
              <a:p>
                <a:endParaRPr lang="sr-Latn-BA" dirty="0"/>
              </a:p>
              <a:p>
                <a:r>
                  <a:rPr lang="sr-Latn-BA" dirty="0"/>
                  <a:t>Funkcija sum kao lambda apstrakcija sa dodatnim parametrom;</a:t>
                </a:r>
              </a:p>
              <a:p>
                <a:endParaRPr lang="sr-Latn-BA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65" t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483" y="3346488"/>
            <a:ext cx="6620799" cy="523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18" y="4710032"/>
            <a:ext cx="6897063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9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Rekurzivne funkcije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BA" dirty="0"/>
                  <a:t>Y – kombinator fiksne tačke;</a:t>
                </a:r>
              </a:p>
              <a:p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  = 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sr-Latn-BA" dirty="0"/>
              </a:p>
              <a:p>
                <a:r>
                  <a:rPr lang="sr-Latn-BA" dirty="0"/>
                  <a:t>Primjena na lambda definiciju funkcije sum;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5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762" y="3561117"/>
            <a:ext cx="9326277" cy="1086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044" y="4828979"/>
            <a:ext cx="9688277" cy="15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Definicija 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Kao lambda izraz:</a:t>
            </a:r>
          </a:p>
          <a:p>
            <a:endParaRPr lang="sr-Latn-BA" dirty="0"/>
          </a:p>
          <a:p>
            <a:endParaRPr lang="sr-Latn-BA" dirty="0"/>
          </a:p>
          <a:p>
            <a:r>
              <a:rPr lang="sr-Latn-BA" dirty="0"/>
              <a:t>Pokazati da je ovaj lambda izraz zaista kombinator fiksne tačke primenom na funkciju h.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696" y="2352513"/>
            <a:ext cx="3086531" cy="4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9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KARIJEVE FUNKCIJE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Karijeve funkcije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/>
              <a:t>Funkcije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argumenata</a:t>
            </a:r>
            <a:r>
              <a:rPr lang="en-US" dirty="0"/>
              <a:t> </a:t>
            </a:r>
            <a:r>
              <a:rPr lang="en-US" dirty="0" err="1"/>
              <a:t>moguće</a:t>
            </a:r>
            <a:r>
              <a:rPr lang="en-US" dirty="0"/>
              <a:t> je </a:t>
            </a:r>
            <a:r>
              <a:rPr lang="en-US" dirty="0" err="1"/>
              <a:t>definisati</a:t>
            </a:r>
            <a:r>
              <a:rPr lang="en-US" dirty="0"/>
              <a:t> </a:t>
            </a:r>
            <a:r>
              <a:rPr lang="en-US" dirty="0" err="1"/>
              <a:t>koristeći</a:t>
            </a:r>
            <a:r>
              <a:rPr lang="en-US" dirty="0"/>
              <a:t> </a:t>
            </a:r>
            <a:r>
              <a:rPr lang="en-US" dirty="0" err="1"/>
              <a:t>funkciju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povratnu</a:t>
            </a:r>
            <a:r>
              <a:rPr lang="en-US" dirty="0"/>
              <a:t> </a:t>
            </a:r>
            <a:r>
              <a:rPr lang="en-US" dirty="0" err="1"/>
              <a:t>vr</a:t>
            </a:r>
            <a:r>
              <a:rPr lang="sr-Latn-BA" dirty="0"/>
              <a:t>ij</a:t>
            </a:r>
            <a:r>
              <a:rPr lang="en-US" dirty="0" err="1"/>
              <a:t>ednost</a:t>
            </a:r>
            <a:r>
              <a:rPr lang="sr-Latn-BA" dirty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252" y="4766775"/>
            <a:ext cx="6768407" cy="11826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Callout 4"/>
              <p:cNvSpPr/>
              <p:nvPr/>
            </p:nvSpPr>
            <p:spPr>
              <a:xfrm>
                <a:off x="5227177" y="2119356"/>
                <a:ext cx="6255522" cy="2281727"/>
              </a:xfrm>
              <a:prstGeom prst="wedgeEllipseCallou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add’ </a:t>
                </a:r>
                <a:r>
                  <a:rPr lang="en-US" dirty="0" err="1"/>
                  <a:t>uzima</a:t>
                </a:r>
                <a:r>
                  <a:rPr lang="en-US" dirty="0"/>
                  <a:t> </a:t>
                </a:r>
                <a:r>
                  <a:rPr lang="en-US" dirty="0" err="1"/>
                  <a:t>kao</a:t>
                </a:r>
                <a:r>
                  <a:rPr lang="en-US" dirty="0"/>
                  <a:t> argument c</a:t>
                </a:r>
                <a:r>
                  <a:rPr lang="sr-Latn-BA" dirty="0"/>
                  <a:t>ij</a:t>
                </a:r>
                <a:r>
                  <a:rPr lang="en-US" dirty="0"/>
                  <a:t>e</a:t>
                </a:r>
                <a:r>
                  <a:rPr lang="sr-Latn-BA" dirty="0"/>
                  <a:t>li</a:t>
                </a:r>
                <a:r>
                  <a:rPr lang="en-US" dirty="0"/>
                  <a:t> </a:t>
                </a:r>
                <a:r>
                  <a:rPr lang="en-US" dirty="0" err="1"/>
                  <a:t>broj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sr-Latn-BA" dirty="0"/>
                  <a:t>i </a:t>
                </a:r>
                <a:r>
                  <a:rPr lang="en-US" dirty="0"/>
                  <a:t>vraća </a:t>
                </a:r>
                <a:r>
                  <a:rPr lang="en-US" dirty="0" err="1"/>
                  <a:t>kao</a:t>
                </a:r>
                <a:r>
                  <a:rPr lang="en-US" dirty="0"/>
                  <a:t> </a:t>
                </a:r>
                <a:r>
                  <a:rPr lang="en-US" dirty="0" err="1"/>
                  <a:t>rezultat</a:t>
                </a:r>
                <a:r>
                  <a:rPr lang="en-US" dirty="0"/>
                  <a:t> </a:t>
                </a:r>
                <a:r>
                  <a:rPr lang="en-US" dirty="0" err="1"/>
                  <a:t>funkciju</a:t>
                </a:r>
                <a:r>
                  <a:rPr lang="en-US" dirty="0"/>
                  <a:t> add’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Slično</a:t>
                </a:r>
                <a:r>
                  <a:rPr lang="en-US" dirty="0"/>
                  <a:t>, ova </a:t>
                </a:r>
                <a:r>
                  <a:rPr lang="en-US" dirty="0" err="1"/>
                  <a:t>funkcija</a:t>
                </a:r>
                <a:r>
                  <a:rPr lang="en-US" dirty="0"/>
                  <a:t> </a:t>
                </a:r>
                <a:r>
                  <a:rPr lang="en-US" dirty="0" err="1"/>
                  <a:t>uzima</a:t>
                </a:r>
                <a:r>
                  <a:rPr lang="en-US" dirty="0"/>
                  <a:t> c</a:t>
                </a:r>
                <a:r>
                  <a:rPr lang="sr-Latn-BA" dirty="0"/>
                  <a:t>ijeli</a:t>
                </a:r>
                <a:r>
                  <a:rPr lang="en-US" dirty="0"/>
                  <a:t> </a:t>
                </a:r>
                <a:r>
                  <a:rPr lang="en-US" dirty="0" err="1"/>
                  <a:t>broj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vraća</a:t>
                </a:r>
                <a:r>
                  <a:rPr lang="en-US" dirty="0"/>
                  <a:t> </a:t>
                </a:r>
                <a:r>
                  <a:rPr lang="en-US" dirty="0" err="1"/>
                  <a:t>kao</a:t>
                </a:r>
                <a:r>
                  <a:rPr lang="en-US" dirty="0"/>
                  <a:t> </a:t>
                </a:r>
                <a:r>
                  <a:rPr lang="en-US" dirty="0" err="1"/>
                  <a:t>rezultat</a:t>
                </a:r>
                <a:r>
                  <a:rPr lang="en-US" dirty="0"/>
                  <a:t> </a:t>
                </a:r>
                <a:r>
                  <a:rPr lang="en-US" dirty="0" err="1"/>
                  <a:t>funkciju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Oval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177" y="2119356"/>
                <a:ext cx="6255522" cy="2281727"/>
              </a:xfrm>
              <a:prstGeom prst="wedgeEllipseCallou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04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Karijeve funkcije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r>
              <a:rPr lang="en-US" dirty="0"/>
              <a:t>add </a:t>
            </a:r>
            <a:r>
              <a:rPr lang="en-US" dirty="0" err="1"/>
              <a:t>i</a:t>
            </a:r>
            <a:r>
              <a:rPr lang="en-US" dirty="0"/>
              <a:t> add’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isti</a:t>
            </a:r>
            <a:r>
              <a:rPr lang="en-US" dirty="0"/>
              <a:t> </a:t>
            </a:r>
            <a:r>
              <a:rPr lang="en-US" dirty="0" err="1"/>
              <a:t>konačan</a:t>
            </a:r>
            <a:r>
              <a:rPr lang="en-US" dirty="0"/>
              <a:t> </a:t>
            </a:r>
            <a:r>
              <a:rPr lang="en-US" dirty="0" err="1"/>
              <a:t>rezultat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add </a:t>
            </a:r>
            <a:r>
              <a:rPr lang="en-US" dirty="0" err="1"/>
              <a:t>uzima</a:t>
            </a:r>
            <a:r>
              <a:rPr lang="en-US" dirty="0"/>
              <a:t> </a:t>
            </a:r>
            <a:r>
              <a:rPr lang="sr-Latn-BA" dirty="0"/>
              <a:t>oba</a:t>
            </a:r>
            <a:r>
              <a:rPr lang="en-US" dirty="0"/>
              <a:t> argumenta </a:t>
            </a:r>
            <a:r>
              <a:rPr lang="en-US" dirty="0" err="1"/>
              <a:t>istovremeno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add’ </a:t>
            </a:r>
            <a:r>
              <a:rPr lang="en-US" dirty="0" err="1"/>
              <a:t>uzima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argument</a:t>
            </a:r>
            <a:r>
              <a:rPr lang="sr-Latn-BA" dirty="0"/>
              <a:t>.</a:t>
            </a:r>
          </a:p>
          <a:p>
            <a:r>
              <a:rPr lang="en-US" dirty="0" err="1"/>
              <a:t>Funkcije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uzimaju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argument </a:t>
            </a:r>
            <a:r>
              <a:rPr lang="en-US" dirty="0" err="1"/>
              <a:t>zovu</a:t>
            </a:r>
            <a:r>
              <a:rPr lang="en-US" dirty="0"/>
              <a:t> se </a:t>
            </a:r>
            <a:r>
              <a:rPr lang="en-US" dirty="0" err="1"/>
              <a:t>Karijeve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, u </a:t>
            </a:r>
            <a:r>
              <a:rPr lang="en-US" dirty="0" err="1"/>
              <a:t>čast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Haskell Curry-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ovim</a:t>
            </a:r>
            <a:r>
              <a:rPr lang="en-US" dirty="0"/>
              <a:t> </a:t>
            </a:r>
            <a:r>
              <a:rPr lang="en-US" dirty="0" err="1"/>
              <a:t>funkcijama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842" y="1687631"/>
            <a:ext cx="6250620" cy="168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8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Karijeve funkcije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/>
              <a:t>Funkcije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od </a:t>
            </a:r>
            <a:r>
              <a:rPr lang="en-US" dirty="0" err="1"/>
              <a:t>dva</a:t>
            </a:r>
            <a:r>
              <a:rPr lang="en-US" dirty="0"/>
              <a:t> argumenta </a:t>
            </a:r>
            <a:r>
              <a:rPr lang="en-US" dirty="0" err="1"/>
              <a:t>mogu</a:t>
            </a:r>
            <a:r>
              <a:rPr lang="en-US" dirty="0"/>
              <a:t> se </a:t>
            </a:r>
            <a:r>
              <a:rPr lang="en-US" dirty="0" err="1"/>
              <a:t>definisati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Karijeve</a:t>
            </a:r>
            <a:r>
              <a:rPr lang="en-US" dirty="0"/>
              <a:t> </a:t>
            </a:r>
            <a:r>
              <a:rPr lang="en-US" dirty="0" err="1"/>
              <a:t>koriš</a:t>
            </a:r>
            <a:r>
              <a:rPr lang="sr-Latn-BA" dirty="0"/>
              <a:t>t</a:t>
            </a:r>
            <a:r>
              <a:rPr lang="en-US" dirty="0" err="1"/>
              <a:t>enjem</a:t>
            </a:r>
            <a:r>
              <a:rPr lang="en-US" dirty="0"/>
              <a:t> </a:t>
            </a:r>
            <a:r>
              <a:rPr lang="en-US" dirty="0" err="1"/>
              <a:t>ugnježdenih</a:t>
            </a:r>
            <a:r>
              <a:rPr lang="en-US" dirty="0"/>
              <a:t> </a:t>
            </a:r>
            <a:r>
              <a:rPr lang="en-US" dirty="0" err="1"/>
              <a:t>funkcija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povratnih</a:t>
            </a:r>
            <a:r>
              <a:rPr lang="en-US" dirty="0"/>
              <a:t> </a:t>
            </a:r>
            <a:r>
              <a:rPr lang="en-US" dirty="0" err="1"/>
              <a:t>vr</a:t>
            </a:r>
            <a:r>
              <a:rPr lang="sr-Latn-BA" dirty="0"/>
              <a:t>ij</a:t>
            </a:r>
            <a:r>
              <a:rPr lang="en-US" dirty="0" err="1"/>
              <a:t>ednosti</a:t>
            </a:r>
            <a:r>
              <a:rPr lang="en-US" dirty="0"/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423" y="4529037"/>
            <a:ext cx="8537250" cy="10575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Callout 4"/>
              <p:cNvSpPr/>
              <p:nvPr/>
            </p:nvSpPr>
            <p:spPr>
              <a:xfrm>
                <a:off x="7298109" y="2127903"/>
                <a:ext cx="4409629" cy="2033897"/>
              </a:xfrm>
              <a:prstGeom prst="wedgeEllipseCallou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mult</a:t>
                </a:r>
                <a:r>
                  <a:rPr lang="en-US" dirty="0"/>
                  <a:t> </a:t>
                </a:r>
                <a:r>
                  <a:rPr lang="en-US" dirty="0" err="1"/>
                  <a:t>uzima</a:t>
                </a:r>
                <a:r>
                  <a:rPr lang="en-US" dirty="0"/>
                  <a:t> argument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vraća</a:t>
                </a:r>
                <a:r>
                  <a:rPr lang="en-US" dirty="0"/>
                  <a:t> </a:t>
                </a:r>
                <a:r>
                  <a:rPr lang="en-US" dirty="0" err="1"/>
                  <a:t>funkciju</a:t>
                </a:r>
                <a:r>
                  <a:rPr lang="en-US" dirty="0"/>
                  <a:t> </a:t>
                </a:r>
                <a:r>
                  <a:rPr lang="en-US" dirty="0" err="1"/>
                  <a:t>mult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koja</a:t>
                </a:r>
                <a:r>
                  <a:rPr lang="en-US" dirty="0"/>
                  <a:t> </a:t>
                </a:r>
                <a:r>
                  <a:rPr lang="en-US" dirty="0" err="1"/>
                  <a:t>slično</a:t>
                </a:r>
                <a:r>
                  <a:rPr lang="en-US" dirty="0"/>
                  <a:t> </a:t>
                </a:r>
                <a:r>
                  <a:rPr lang="en-US" dirty="0" err="1"/>
                  <a:t>uzima</a:t>
                </a:r>
                <a:r>
                  <a:rPr lang="en-US" dirty="0"/>
                  <a:t> argument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vraća</a:t>
                </a:r>
                <a:r>
                  <a:rPr lang="en-US" dirty="0"/>
                  <a:t> </a:t>
                </a:r>
                <a:r>
                  <a:rPr lang="en-US" dirty="0" err="1"/>
                  <a:t>funkciju</a:t>
                </a:r>
                <a:r>
                  <a:rPr lang="en-US" dirty="0"/>
                  <a:t> </a:t>
                </a:r>
                <a:r>
                  <a:rPr lang="en-US" dirty="0" err="1"/>
                  <a:t>mult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koja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kraju</a:t>
                </a:r>
                <a:r>
                  <a:rPr lang="en-US" dirty="0"/>
                  <a:t> </a:t>
                </a:r>
                <a:r>
                  <a:rPr lang="en-US" dirty="0" err="1"/>
                  <a:t>uzima</a:t>
                </a:r>
                <a:r>
                  <a:rPr lang="en-US" dirty="0"/>
                  <a:t> argument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vraća</a:t>
                </a:r>
                <a:r>
                  <a:rPr lang="en-US" dirty="0"/>
                  <a:t> </a:t>
                </a:r>
                <a:r>
                  <a:rPr lang="en-US" dirty="0" err="1"/>
                  <a:t>rezultat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Oval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109" y="2127903"/>
                <a:ext cx="4409629" cy="2033897"/>
              </a:xfrm>
              <a:prstGeom prst="wedgeEllipseCallou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624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Karijeve funkcije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Zašto</a:t>
                </a:r>
                <a:r>
                  <a:rPr lang="en-US" dirty="0"/>
                  <a:t> </a:t>
                </a:r>
                <a:r>
                  <a:rPr lang="en-US" dirty="0" err="1"/>
                  <a:t>su</a:t>
                </a:r>
                <a:r>
                  <a:rPr lang="en-US" dirty="0"/>
                  <a:t> </a:t>
                </a:r>
                <a:r>
                  <a:rPr lang="en-US" dirty="0" err="1"/>
                  <a:t>Karijeve</a:t>
                </a:r>
                <a:r>
                  <a:rPr lang="en-US" dirty="0"/>
                  <a:t> </a:t>
                </a:r>
                <a:r>
                  <a:rPr lang="en-US" dirty="0" err="1"/>
                  <a:t>funkcije</a:t>
                </a:r>
                <a:r>
                  <a:rPr lang="en-US" dirty="0"/>
                  <a:t> </a:t>
                </a:r>
                <a:r>
                  <a:rPr lang="en-US" dirty="0" err="1"/>
                  <a:t>korisne</a:t>
                </a:r>
                <a:r>
                  <a:rPr lang="en-US" dirty="0"/>
                  <a:t>?</a:t>
                </a:r>
                <a:endParaRPr lang="sr-Latn-BA" dirty="0"/>
              </a:p>
              <a:p>
                <a:pPr lvl="1">
                  <a:lnSpc>
                    <a:spcPct val="100000"/>
                  </a:lnSpc>
                </a:pPr>
                <a:r>
                  <a:rPr lang="en-US" dirty="0" err="1"/>
                  <a:t>Karijeve</a:t>
                </a:r>
                <a:r>
                  <a:rPr lang="en-US" dirty="0"/>
                  <a:t> </a:t>
                </a:r>
                <a:r>
                  <a:rPr lang="en-US" dirty="0" err="1"/>
                  <a:t>funckije</a:t>
                </a:r>
                <a:r>
                  <a:rPr lang="en-US" dirty="0"/>
                  <a:t> </a:t>
                </a:r>
                <a:r>
                  <a:rPr lang="en-US" dirty="0" err="1"/>
                  <a:t>su</a:t>
                </a:r>
                <a:r>
                  <a:rPr lang="en-US" dirty="0"/>
                  <a:t> </a:t>
                </a:r>
                <a:r>
                  <a:rPr lang="en-US" dirty="0" err="1"/>
                  <a:t>fleksibilnije</a:t>
                </a:r>
                <a:r>
                  <a:rPr lang="en-US" dirty="0"/>
                  <a:t> </a:t>
                </a:r>
                <a:r>
                  <a:rPr lang="en-US" dirty="0" err="1"/>
                  <a:t>nego</a:t>
                </a:r>
                <a:r>
                  <a:rPr lang="en-US" dirty="0"/>
                  <a:t> </a:t>
                </a:r>
                <a:r>
                  <a:rPr lang="en-US" dirty="0" err="1"/>
                  <a:t>funkcije</a:t>
                </a:r>
                <a:r>
                  <a:rPr lang="en-US" dirty="0"/>
                  <a:t> </a:t>
                </a:r>
                <a:r>
                  <a:rPr lang="en-US" dirty="0" err="1"/>
                  <a:t>nad</a:t>
                </a:r>
                <a:r>
                  <a:rPr lang="en-US" dirty="0"/>
                  <a:t> </a:t>
                </a:r>
                <a:r>
                  <a:rPr lang="en-US" dirty="0" err="1"/>
                  <a:t>torkama</a:t>
                </a:r>
                <a:r>
                  <a:rPr lang="en-US" dirty="0"/>
                  <a:t> </a:t>
                </a:r>
                <a:r>
                  <a:rPr lang="en-US" dirty="0" err="1"/>
                  <a:t>jer</a:t>
                </a:r>
                <a:r>
                  <a:rPr lang="en-US" dirty="0"/>
                  <a:t> se </a:t>
                </a:r>
                <a:r>
                  <a:rPr lang="en-US" dirty="0" err="1"/>
                  <a:t>parcijalnom</a:t>
                </a:r>
                <a:r>
                  <a:rPr lang="en-US" dirty="0"/>
                  <a:t> prim</a:t>
                </a:r>
                <a:r>
                  <a:rPr lang="sr-Latn-BA" dirty="0"/>
                  <a:t>j</a:t>
                </a:r>
                <a:r>
                  <a:rPr lang="en-US" dirty="0" err="1"/>
                  <a:t>enom</a:t>
                </a:r>
                <a:r>
                  <a:rPr lang="en-US" dirty="0"/>
                  <a:t> </a:t>
                </a:r>
                <a:r>
                  <a:rPr lang="en-US" dirty="0" err="1"/>
                  <a:t>Karijevh</a:t>
                </a:r>
                <a:r>
                  <a:rPr lang="en-US" dirty="0"/>
                  <a:t> </a:t>
                </a:r>
                <a:r>
                  <a:rPr lang="en-US" dirty="0" err="1"/>
                  <a:t>funkcija</a:t>
                </a:r>
                <a:r>
                  <a:rPr lang="en-US" dirty="0"/>
                  <a:t> </a:t>
                </a:r>
                <a:r>
                  <a:rPr lang="en-US" dirty="0" err="1"/>
                  <a:t>mogu</a:t>
                </a:r>
                <a:r>
                  <a:rPr lang="en-US" dirty="0"/>
                  <a:t> </a:t>
                </a:r>
                <a:r>
                  <a:rPr lang="en-US" dirty="0" err="1"/>
                  <a:t>dobiti</a:t>
                </a:r>
                <a:r>
                  <a:rPr lang="en-US" dirty="0"/>
                  <a:t> </a:t>
                </a:r>
                <a:r>
                  <a:rPr lang="en-US" dirty="0" err="1"/>
                  <a:t>razne</a:t>
                </a:r>
                <a:r>
                  <a:rPr lang="en-US" dirty="0"/>
                  <a:t> </a:t>
                </a:r>
                <a:r>
                  <a:rPr lang="en-US" dirty="0" err="1"/>
                  <a:t>korisne</a:t>
                </a:r>
                <a:r>
                  <a:rPr lang="en-US" dirty="0"/>
                  <a:t> </a:t>
                </a:r>
                <a:r>
                  <a:rPr lang="en-US" dirty="0" err="1"/>
                  <a:t>funkcije</a:t>
                </a:r>
                <a:r>
                  <a:rPr lang="sr-Latn-BA" dirty="0"/>
                  <a:t>.</a:t>
                </a:r>
              </a:p>
              <a:p>
                <a:pPr lvl="1">
                  <a:lnSpc>
                    <a:spcPct val="100000"/>
                  </a:lnSpc>
                </a:pPr>
                <a:endParaRPr lang="sr-Latn-BA" dirty="0"/>
              </a:p>
              <a:p>
                <a:pPr>
                  <a:lnSpc>
                    <a:spcPct val="100000"/>
                  </a:lnSpc>
                </a:pPr>
                <a:r>
                  <a:rPr lang="pl-PL" dirty="0"/>
                  <a:t>Konvencije u zapisu Karijevih funkcija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 err="1"/>
                  <a:t>Strelica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je </a:t>
                </a:r>
                <a:r>
                  <a:rPr lang="en-US" dirty="0" err="1"/>
                  <a:t>desno</a:t>
                </a:r>
                <a:r>
                  <a:rPr lang="en-US" dirty="0"/>
                  <a:t> </a:t>
                </a:r>
                <a:r>
                  <a:rPr lang="en-US" dirty="0" err="1"/>
                  <a:t>asocijativna</a:t>
                </a:r>
                <a:r>
                  <a:rPr lang="en-US" dirty="0"/>
                  <a:t>.</a:t>
                </a:r>
                <a:endParaRPr lang="sr-Latn-BA" dirty="0"/>
              </a:p>
              <a:p>
                <a:pPr lvl="1">
                  <a:lnSpc>
                    <a:spcPct val="100000"/>
                  </a:lnSpc>
                </a:pPr>
                <a:endParaRPr lang="sr-Latn-BA" dirty="0"/>
              </a:p>
              <a:p>
                <a:pPr lvl="1">
                  <a:lnSpc>
                    <a:spcPct val="100000"/>
                  </a:lnSpc>
                </a:pPr>
                <a:endParaRPr lang="sr-Latn-BA" dirty="0"/>
              </a:p>
              <a:p>
                <a:pPr lvl="1">
                  <a:lnSpc>
                    <a:spcPct val="100000"/>
                  </a:lnSpc>
                </a:pPr>
                <a:endParaRPr lang="sr-Latn-BA" dirty="0"/>
              </a:p>
              <a:p>
                <a:pPr lvl="1">
                  <a:lnSpc>
                    <a:spcPct val="100000"/>
                  </a:lnSpc>
                </a:pPr>
                <a:r>
                  <a:rPr lang="sr-Latn-BA" dirty="0"/>
                  <a:t>P</a:t>
                </a:r>
                <a:r>
                  <a:rPr lang="en-US" dirty="0"/>
                  <a:t>rim</a:t>
                </a:r>
                <a:r>
                  <a:rPr lang="sr-Latn-BA" dirty="0"/>
                  <a:t>j</a:t>
                </a:r>
                <a:r>
                  <a:rPr lang="en-US" dirty="0" err="1"/>
                  <a:t>ena</a:t>
                </a:r>
                <a:r>
                  <a:rPr lang="en-US" dirty="0"/>
                  <a:t> </a:t>
                </a:r>
                <a:r>
                  <a:rPr lang="en-US" dirty="0" err="1"/>
                  <a:t>funkcija</a:t>
                </a:r>
                <a:r>
                  <a:rPr lang="en-US" dirty="0"/>
                  <a:t> </a:t>
                </a:r>
                <a:r>
                  <a:rPr lang="sr-Latn-BA" dirty="0"/>
                  <a:t>je</a:t>
                </a:r>
                <a:r>
                  <a:rPr lang="en-US" dirty="0"/>
                  <a:t> l</a:t>
                </a:r>
                <a:r>
                  <a:rPr lang="sr-Latn-BA" dirty="0"/>
                  <a:t>ijevo</a:t>
                </a:r>
                <a:r>
                  <a:rPr lang="en-US" dirty="0"/>
                  <a:t> </a:t>
                </a:r>
                <a:r>
                  <a:rPr lang="en-US" dirty="0" err="1"/>
                  <a:t>asocijativna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5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935" y="3853352"/>
            <a:ext cx="5159705" cy="5676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Callout 4"/>
              <p:cNvSpPr/>
              <p:nvPr/>
            </p:nvSpPr>
            <p:spPr>
              <a:xfrm>
                <a:off x="7998863" y="2486828"/>
                <a:ext cx="3640509" cy="1128044"/>
              </a:xfrm>
              <a:prstGeom prst="wedgeEllipseCallou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Int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Int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Int</a:t>
                </a:r>
                <a:r>
                  <a:rPr lang="en-US" dirty="0"/>
                  <a:t>))</a:t>
                </a:r>
              </a:p>
            </p:txBody>
          </p:sp>
        </mc:Choice>
        <mc:Fallback xmlns="">
          <p:sp>
            <p:nvSpPr>
              <p:cNvPr id="5" name="Oval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8863" y="2486828"/>
                <a:ext cx="3640509" cy="1128044"/>
              </a:xfrm>
              <a:prstGeom prst="wedgeEllipseCallou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525" y="5886270"/>
            <a:ext cx="2591162" cy="657317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6177184" y="4553485"/>
            <a:ext cx="2659167" cy="1189289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((</a:t>
            </a:r>
            <a:r>
              <a:rPr lang="en-US" dirty="0" err="1"/>
              <a:t>mult</a:t>
            </a:r>
            <a:r>
              <a:rPr lang="en-US" dirty="0"/>
              <a:t> x) y) z</a:t>
            </a:r>
          </a:p>
        </p:txBody>
      </p:sp>
    </p:spTree>
    <p:extLst>
      <p:ext uri="{BB962C8B-B14F-4D97-AF65-F5344CB8AC3E}">
        <p14:creationId xmlns:p14="http://schemas.microsoft.com/office/powerpoint/2010/main" val="383873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TIPOVI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6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Tipovi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Tipovi</a:t>
            </a:r>
            <a:r>
              <a:rPr lang="en-US" dirty="0"/>
              <a:t> – </a:t>
            </a:r>
            <a:r>
              <a:rPr lang="en-US" dirty="0" err="1"/>
              <a:t>ra</a:t>
            </a:r>
            <a:r>
              <a:rPr lang="sr-Latn-BA" dirty="0"/>
              <a:t>zličite vrste podataka (prirodni brojevi, logičke vrijednosti, funkcije);</a:t>
            </a:r>
          </a:p>
          <a:p>
            <a:r>
              <a:rPr lang="sr-Latn-BA" dirty="0"/>
              <a:t>Svrha?</a:t>
            </a:r>
          </a:p>
          <a:p>
            <a:r>
              <a:rPr lang="sr-Latn-BA" dirty="0"/>
              <a:t>Zašto dodati tipove i u lambda račun?</a:t>
            </a:r>
          </a:p>
          <a:p>
            <a:pPr lvl="1"/>
            <a:r>
              <a:rPr lang="sr-Latn-BA" dirty="0"/>
              <a:t>Logički aspekt: Raselov paradoks; Primjena funkcija samo na podatke iz domena;</a:t>
            </a:r>
          </a:p>
          <a:p>
            <a:pPr lvl="1"/>
            <a:r>
              <a:rPr lang="sr-Latn-BA" dirty="0"/>
              <a:t>Programerski aspekt: Generisanje efikasnijeg koda; Lakše otkrivanje grešaka; netipizirani jezici; slabo tipizirani jezici; dinamički tipizirani jezici; statički tipizirani jezici;</a:t>
            </a:r>
          </a:p>
          <a:p>
            <a:r>
              <a:rPr lang="sr-Latn-BA" dirty="0"/>
              <a:t>Statički tipiziran jezik i fleksibilnost koda?</a:t>
            </a:r>
          </a:p>
          <a:p>
            <a:pPr lvl="1"/>
            <a:r>
              <a:rPr lang="sr-Latn-BA" dirty="0"/>
              <a:t> Polimorfizam;</a:t>
            </a:r>
          </a:p>
          <a:p>
            <a:pPr lvl="1"/>
            <a:r>
              <a:rPr lang="sr-Latn-BA" dirty="0"/>
              <a:t>Određivanje tipa izraza;</a:t>
            </a:r>
          </a:p>
        </p:txBody>
      </p:sp>
    </p:spTree>
    <p:extLst>
      <p:ext uri="{BB962C8B-B14F-4D97-AF65-F5344CB8AC3E}">
        <p14:creationId xmlns:p14="http://schemas.microsoft.com/office/powerpoint/2010/main" val="382401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Prednosti upotrebe lambda računa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Promjena</a:t>
            </a:r>
            <a:r>
              <a:rPr lang="en-US" dirty="0"/>
              <a:t> </a:t>
            </a:r>
            <a:r>
              <a:rPr lang="en-US" dirty="0" err="1"/>
              <a:t>imena</a:t>
            </a:r>
            <a:r>
              <a:rPr lang="en-US" dirty="0"/>
              <a:t> </a:t>
            </a:r>
            <a:r>
              <a:rPr lang="en-US" dirty="0" err="1"/>
              <a:t>vezane</a:t>
            </a:r>
            <a:r>
              <a:rPr lang="en-US" dirty="0"/>
              <a:t> </a:t>
            </a:r>
            <a:r>
              <a:rPr lang="en-US" dirty="0" err="1"/>
              <a:t>varijable</a:t>
            </a:r>
            <a:r>
              <a:rPr lang="en-US" dirty="0"/>
              <a:t> (</a:t>
            </a:r>
            <a:r>
              <a:rPr lang="en-US" dirty="0" err="1"/>
              <a:t>alfa</a:t>
            </a:r>
            <a:r>
              <a:rPr lang="en-US" dirty="0"/>
              <a:t> </a:t>
            </a:r>
            <a:r>
              <a:rPr lang="en-US" dirty="0" err="1"/>
              <a:t>konverzija</a:t>
            </a:r>
            <a:r>
              <a:rPr lang="en-US" dirty="0"/>
              <a:t>);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Identi</a:t>
            </a:r>
            <a:r>
              <a:rPr lang="sr-Latn-BA" dirty="0"/>
              <a:t>čna imena slobodnih i vezanih varijabli;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585" y="1986869"/>
            <a:ext cx="3867690" cy="1038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116" y="2123040"/>
            <a:ext cx="3553321" cy="800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012" y="3409250"/>
            <a:ext cx="1238423" cy="4667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1807" y="3378008"/>
            <a:ext cx="1066949" cy="409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8260" y="4142650"/>
            <a:ext cx="3400900" cy="8287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1777" y="5645589"/>
            <a:ext cx="4001058" cy="9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8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Tipizirani lambda račun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BA" dirty="0"/>
                  <a:t>Svaki lambda term ima tip.</a:t>
                </a:r>
              </a:p>
              <a:p>
                <a:r>
                  <a:rPr lang="sr-Latn-BA" dirty="0"/>
                  <a:t>Term </a:t>
                </a:r>
                <a:r>
                  <a:rPr lang="sr-Latn-BA" i="1" dirty="0"/>
                  <a:t>s</a:t>
                </a:r>
                <a:r>
                  <a:rPr lang="sr-Latn-BA" dirty="0"/>
                  <a:t> može biti primjenje na term </a:t>
                </a:r>
                <a:r>
                  <a:rPr lang="sr-Latn-BA" i="1" dirty="0"/>
                  <a:t>t</a:t>
                </a:r>
                <a:r>
                  <a:rPr lang="sr-Latn-BA" dirty="0"/>
                  <a:t> ako se odgovarajući tipovi poklapaju.</a:t>
                </a:r>
              </a:p>
              <a:p>
                <a:pPr lvl="1"/>
                <a:r>
                  <a:rPr lang="sr-Latn-BA" dirty="0"/>
                  <a:t>Primjer?</a:t>
                </a:r>
              </a:p>
              <a:p>
                <a:r>
                  <a:rPr lang="sr-Latn-BA" dirty="0"/>
                  <a:t>Strogo tipiziran jezik;</a:t>
                </a:r>
              </a:p>
              <a:p>
                <a:pPr lvl="1"/>
                <a:r>
                  <a:rPr lang="sr-Latn-BA" dirty="0"/>
                  <a:t>Da li je C strogo tipiziran?</a:t>
                </a:r>
              </a:p>
              <a:p>
                <a:r>
                  <a:rPr lang="sr-Latn-BA" dirty="0"/>
                  <a:t>Notacija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sr-Latn-BA" dirty="0"/>
                  <a:t> u značenju da je </a:t>
                </a:r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sr-Latn-BA" dirty="0"/>
                  <a:t> tipa </a:t>
                </a:r>
                <a14:m>
                  <m:oMath xmlns:m="http://schemas.openxmlformats.org/officeDocument/2006/math">
                    <m:r>
                      <a:rPr lang="sr-Latn-B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lang="sr-Latn-BA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endParaRPr lang="sr-Latn-BA" dirty="0"/>
              </a:p>
              <a:p>
                <a:pPr lvl="1"/>
                <a:r>
                  <a:rPr lang="sr-Latn-BA" dirty="0"/>
                  <a:t>Tipovi su skupovi kojima pripada određen objekat; </a:t>
                </a:r>
                <a14:m>
                  <m:oMath xmlns:m="http://schemas.openxmlformats.org/officeDocument/2006/math">
                    <m:r>
                      <a:rPr lang="sr-Latn-BA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sr-Latn-BA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sr-Latn-BA" dirty="0"/>
                  <a:t> tj. </a:t>
                </a:r>
                <a14:m>
                  <m:oMath xmlns:m="http://schemas.openxmlformats.org/officeDocument/2006/math">
                    <m:r>
                      <a:rPr lang="sr-Latn-BA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sr-Latn-B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sr-Latn-BA" dirty="0"/>
                  <a:t> .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5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024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Vrste tipova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BA" dirty="0"/>
                  <a:t>Šta su tačno tipovi?</a:t>
                </a:r>
              </a:p>
              <a:p>
                <a:r>
                  <a:rPr lang="sr-Latn-BA" dirty="0"/>
                  <a:t>Prosti tipovi (bool, int);</a:t>
                </a:r>
              </a:p>
              <a:p>
                <a:r>
                  <a:rPr lang="sr-Latn-BA" dirty="0"/>
                  <a:t>Složeni tipovi (</a:t>
                </a:r>
                <a:r>
                  <a:rPr lang="sr-Latn-BA" i="1" dirty="0"/>
                  <a:t>composite type</a:t>
                </a:r>
                <a:r>
                  <a:rPr lang="sr-Latn-BA" dirty="0"/>
                  <a:t>) formiramo na osnovu konstruktora tipova (</a:t>
                </a:r>
                <a:r>
                  <a:rPr lang="sr-Latn-BA" i="1" dirty="0"/>
                  <a:t>type constructor</a:t>
                </a:r>
                <a:r>
                  <a:rPr lang="sr-Latn-BA" dirty="0"/>
                  <a:t>);</a:t>
                </a:r>
              </a:p>
              <a:p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sr-Latn-BA" dirty="0"/>
                  <a:t> – skup prostih tipova, skup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𝑦𝐶</m:t>
                        </m:r>
                      </m:sub>
                    </m:sSub>
                  </m:oMath>
                </a14:m>
                <a:r>
                  <a:rPr lang="sr-Latn-BA" dirty="0"/>
                  <a:t> baziran na skupu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sr-Latn-BA" dirty="0"/>
              </a:p>
              <a:p>
                <a:pPr lvl="1"/>
                <a:r>
                  <a:rPr lang="sr-Latn-BA" dirty="0"/>
                  <a:t>Primjer?</a:t>
                </a:r>
              </a:p>
              <a:p>
                <a:endParaRPr lang="sr-Latn-BA" dirty="0"/>
              </a:p>
              <a:p>
                <a:endParaRPr lang="sr-Latn-BA" dirty="0"/>
              </a:p>
              <a:p>
                <a:endParaRPr lang="sr-Latn-BA" dirty="0"/>
              </a:p>
              <a:p>
                <a:endParaRPr lang="sr-Latn-BA" dirty="0"/>
              </a:p>
              <a:p>
                <a:endParaRPr lang="sr-Latn-BA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5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681" y="4308810"/>
            <a:ext cx="3267531" cy="20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Vrste tipova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Tipovske varijable;</a:t>
            </a:r>
          </a:p>
          <a:p>
            <a:r>
              <a:rPr lang="sr-Latn-BA" dirty="0"/>
              <a:t>Konstruktore za tipove (ne samo na osnovu funkcija);</a:t>
            </a:r>
          </a:p>
          <a:p>
            <a:pPr lvl="1"/>
            <a:r>
              <a:rPr lang="sr-Latn-BA" dirty="0"/>
              <a:t>Npr.</a:t>
            </a:r>
          </a:p>
          <a:p>
            <a:pPr lvl="1"/>
            <a:endParaRPr lang="sr-Latn-BA" dirty="0"/>
          </a:p>
          <a:p>
            <a:pPr lvl="1"/>
            <a:endParaRPr lang="sr-Latn-BA" dirty="0"/>
          </a:p>
          <a:p>
            <a:pPr lvl="1"/>
            <a:endParaRPr lang="sr-Latn-BA" dirty="0"/>
          </a:p>
          <a:p>
            <a:pPr lvl="1"/>
            <a:endParaRPr lang="sr-Latn-BA" dirty="0"/>
          </a:p>
          <a:p>
            <a:r>
              <a:rPr lang="en-US" dirty="0" err="1"/>
              <a:t>Proizvoljan</a:t>
            </a:r>
            <a:r>
              <a:rPr lang="en-US" dirty="0"/>
              <a:t> </a:t>
            </a:r>
            <a:r>
              <a:rPr lang="en-US" dirty="0" err="1"/>
              <a:t>skup</a:t>
            </a:r>
            <a:r>
              <a:rPr lang="sr-Latn-BA" dirty="0"/>
              <a:t> konstruktora proizvoljne arnosti;</a:t>
            </a:r>
          </a:p>
          <a:p>
            <a:pPr lvl="1"/>
            <a:endParaRPr lang="en-US" dirty="0"/>
          </a:p>
          <a:p>
            <a:endParaRPr lang="sr-Latn-BA" dirty="0"/>
          </a:p>
          <a:p>
            <a:r>
              <a:rPr lang="sr-Latn-BA" dirty="0"/>
              <a:t>Tip ne može biti jednak nekom svom pravom podskupu.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078" y="2908974"/>
            <a:ext cx="3419952" cy="971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562" y="4681731"/>
            <a:ext cx="2057687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8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Čerčovo i Karijevo tipiziranje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Čerčovo tipiziranje – ekspilitno</a:t>
            </a:r>
          </a:p>
          <a:p>
            <a:pPr lvl="1"/>
            <a:r>
              <a:rPr lang="sr-Latn-BA" dirty="0"/>
              <a:t>Svaki term je jednog tipa.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518" y="1803784"/>
            <a:ext cx="4143953" cy="38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1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Čerčovo i Karijevo tipiziranje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Karijevo tipiziranje – impil</a:t>
            </a:r>
            <a:r>
              <a:rPr lang="en-US" dirty="0"/>
              <a:t>c</a:t>
            </a:r>
            <a:r>
              <a:rPr lang="sr-Latn-BA" dirty="0"/>
              <a:t>itno</a:t>
            </a:r>
          </a:p>
          <a:p>
            <a:pPr lvl="1"/>
            <a:r>
              <a:rPr lang="sr-Latn-BA" dirty="0"/>
              <a:t>Term može a i ne mora da bude nekog tipa, ako je nekog tipa,  može da bude više različitih tipova.</a:t>
            </a:r>
          </a:p>
          <a:p>
            <a:pPr lvl="1"/>
            <a:r>
              <a:rPr lang="sr-Latn-BA" dirty="0"/>
              <a:t>Polimorfizam;</a:t>
            </a:r>
          </a:p>
          <a:p>
            <a:pPr lvl="1"/>
            <a:r>
              <a:rPr lang="sr-Latn-BA" dirty="0"/>
              <a:t>Notacija  - u datom kontekstu</a:t>
            </a:r>
          </a:p>
          <a:p>
            <a:pPr lvl="1"/>
            <a:endParaRPr lang="sr-Latn-BA" dirty="0"/>
          </a:p>
          <a:p>
            <a:pPr lvl="1"/>
            <a:endParaRPr lang="sr-Latn-BA" dirty="0"/>
          </a:p>
          <a:p>
            <a:pPr marL="457200" lvl="1" indent="0">
              <a:buNone/>
            </a:pPr>
            <a:endParaRPr lang="sr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858" y="2989386"/>
            <a:ext cx="1619476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5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Formalna pravila tipiziranosti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3222" y="1959079"/>
            <a:ext cx="4934639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7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Formalna pravila tipiziranosti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Term je datog tipa ako se to može izvesti iz prethodnih pravila.</a:t>
            </a:r>
          </a:p>
          <a:p>
            <a:r>
              <a:rPr lang="sr-Latn-BA" dirty="0"/>
              <a:t>Na primjer, funkcija identiteta</a:t>
            </a:r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r>
              <a:rPr lang="sr-Latn-BA" dirty="0"/>
              <a:t>Zašto je potreban kontekst u Karijevom tipiziranju?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650" y="2775182"/>
            <a:ext cx="2333951" cy="914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324" y="4220821"/>
            <a:ext cx="2591162" cy="638264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6554625" y="2085175"/>
            <a:ext cx="2401368" cy="965674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BA" dirty="0"/>
              <a:t>Na osnovu pravila za varijable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6860849" y="3348529"/>
            <a:ext cx="2401368" cy="965674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BA" dirty="0"/>
              <a:t>Na osnovu pravila za apstrakcije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43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Polimorfizam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Polimorfizam vs overload</a:t>
            </a:r>
            <a:r>
              <a:rPr lang="en-US" dirty="0"/>
              <a:t> vs subtyping</a:t>
            </a:r>
            <a:r>
              <a:rPr lang="sr-Latn-BA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413" y="2938812"/>
            <a:ext cx="4906060" cy="724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80" y="3931675"/>
            <a:ext cx="11441122" cy="2105319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9007268" y="2862842"/>
            <a:ext cx="2435551" cy="1102407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BA" dirty="0"/>
              <a:t>COND b t1 t2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1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Opštiji tipovi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Za svaki tipiziran izraz postoji opštiji tip i svi mogući tipovi izraza su instace tog opštijeg tipa.</a:t>
            </a:r>
          </a:p>
          <a:p>
            <a:r>
              <a:rPr lang="sr-Latn-BA" dirty="0"/>
              <a:t>Tipovske varijable – tipovi mogu biti formirani </a:t>
            </a:r>
            <a:r>
              <a:rPr lang="sr-Latn-BA"/>
              <a:t>primjenom konstruktora </a:t>
            </a:r>
            <a:r>
              <a:rPr lang="sr-Latn-BA" dirty="0"/>
              <a:t>tipa na tipove varijabli ili konstanti.</a:t>
            </a:r>
          </a:p>
          <a:p>
            <a:r>
              <a:rPr lang="sr-Latn-BA" dirty="0"/>
              <a:t>Zamjene – npr.</a:t>
            </a:r>
          </a:p>
          <a:p>
            <a:r>
              <a:rPr lang="sr-Latn-BA" dirty="0"/>
              <a:t>Formalno</a:t>
            </a:r>
          </a:p>
          <a:p>
            <a:pPr marL="0" indent="0">
              <a:buNone/>
            </a:pPr>
            <a:r>
              <a:rPr lang="sr-Latn-BA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189" y="3147272"/>
            <a:ext cx="5572903" cy="409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055" y="4307825"/>
            <a:ext cx="6858957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9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Opštiji tipovi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sr-Latn-BA" dirty="0"/>
                  <a:t> je opštiji tip od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BA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 </a:t>
                </a:r>
                <a:r>
                  <a:rPr lang="en-US" dirty="0" err="1"/>
                  <a:t>oznaci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≼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ako</a:t>
                </a:r>
                <a:r>
                  <a:rPr lang="en-US" dirty="0"/>
                  <a:t> </a:t>
                </a:r>
                <a:r>
                  <a:rPr lang="en-US" dirty="0" err="1"/>
                  <a:t>postoji</a:t>
                </a:r>
                <a:r>
                  <a:rPr lang="en-US" dirty="0"/>
                  <a:t> </a:t>
                </a:r>
                <a:r>
                  <a:rPr lang="en-US" dirty="0" err="1"/>
                  <a:t>skup</a:t>
                </a:r>
                <a:r>
                  <a:rPr lang="en-US" dirty="0"/>
                  <a:t> </a:t>
                </a:r>
                <a:r>
                  <a:rPr lang="en-US" dirty="0" err="1"/>
                  <a:t>zamjena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takav</a:t>
                </a:r>
                <a:r>
                  <a:rPr lang="en-US" dirty="0"/>
                  <a:t> da je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 err="1"/>
                  <a:t>Refleksivna</a:t>
                </a:r>
                <a:r>
                  <a:rPr lang="en-US" dirty="0"/>
                  <a:t> </a:t>
                </a:r>
                <a:r>
                  <a:rPr lang="en-US" dirty="0" err="1"/>
                  <a:t>relacija</a:t>
                </a:r>
                <a:r>
                  <a:rPr lang="en-US" dirty="0"/>
                  <a:t>;</a:t>
                </a:r>
              </a:p>
              <a:p>
                <a:r>
                  <a:rPr lang="en-US" dirty="0"/>
                  <a:t>Na </a:t>
                </a:r>
                <a:r>
                  <a:rPr lang="en-US" dirty="0" err="1"/>
                  <a:t>primjer</a:t>
                </a:r>
                <a:r>
                  <a:rPr lang="en-US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5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233" y="2624025"/>
            <a:ext cx="5077534" cy="1609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231" y="4321692"/>
            <a:ext cx="4401164" cy="10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1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Raselov paradoks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7629" y="1403647"/>
                <a:ext cx="9982200" cy="4572000"/>
              </a:xfrm>
            </p:spPr>
            <p:txBody>
              <a:bodyPr>
                <a:normAutofit/>
              </a:bodyPr>
              <a:lstStyle/>
              <a:p>
                <a:r>
                  <a:rPr lang="sr-Latn-BA" dirty="0"/>
                  <a:t>Neka je dat skup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sr-Latn-BA" dirty="0"/>
                  <a:t>.</a:t>
                </a:r>
              </a:p>
              <a:p>
                <a:endParaRPr lang="sr-Latn-BA" dirty="0"/>
              </a:p>
              <a:p>
                <a:endParaRPr lang="sr-Latn-BA" dirty="0"/>
              </a:p>
              <a:p>
                <a:endParaRPr lang="sr-Latn-BA" dirty="0"/>
              </a:p>
              <a:p>
                <a:pPr>
                  <a:lnSpc>
                    <a:spcPct val="110000"/>
                  </a:lnSpc>
                </a:pPr>
                <a:r>
                  <a:rPr lang="sr-Latn-BA" dirty="0"/>
                  <a:t>Neka je dat unarni predikat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sr-Latn-BA" dirty="0"/>
                  <a:t>. Ako pretpostavimo da skup svih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Latn-BA" dirty="0"/>
                  <a:t> zadovoljava predikat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sr-Latn-BA" dirty="0"/>
                  <a:t>, pišemo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r-Latn-BA" dirty="0"/>
                  <a:t> ili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sr-Latn-BA" dirty="0"/>
                  <a:t>. </a:t>
                </a:r>
              </a:p>
              <a:p>
                <a:r>
                  <a:rPr lang="sr-Latn-BA" dirty="0"/>
                  <a:t>Skupovi vs predikati?</a:t>
                </a:r>
              </a:p>
              <a:p>
                <a:r>
                  <a:rPr lang="sr-Latn-BA" dirty="0"/>
                  <a:t>Raselov paradoks;</a:t>
                </a:r>
              </a:p>
              <a:p>
                <a:r>
                  <a:rPr lang="sr-Latn-BA" dirty="0"/>
                  <a:t>Tipovi;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7629" y="1403647"/>
                <a:ext cx="9982200" cy="4572000"/>
              </a:xfrm>
              <a:blipFill rotWithShape="0">
                <a:blip r:embed="rId2"/>
                <a:stretch>
                  <a:fillRect l="-1465" t="-1200" r="-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415" y="1814832"/>
            <a:ext cx="4201111" cy="1143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910" y="4678232"/>
            <a:ext cx="2743583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1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Lambda račun kao formalni sistem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BA" dirty="0"/>
                  <a:t>Lambda termovi (izrazi):</a:t>
                </a:r>
              </a:p>
              <a:p>
                <a:pPr lvl="1"/>
                <a:r>
                  <a:rPr lang="sr-Latn-BA" dirty="0"/>
                  <a:t>Varijable;</a:t>
                </a:r>
              </a:p>
              <a:p>
                <a:pPr lvl="1"/>
                <a:r>
                  <a:rPr lang="sr-Latn-BA" dirty="0"/>
                  <a:t>Konstante;</a:t>
                </a:r>
              </a:p>
              <a:p>
                <a:pPr lvl="1"/>
                <a:r>
                  <a:rPr lang="sr-Latn-BA" dirty="0"/>
                  <a:t>Kombinacije – primjena funkcije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sr-Latn-BA" dirty="0"/>
                  <a:t> na argument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sr-Latn-BA" dirty="0"/>
                  <a:t>;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sr-Latn-BA" dirty="0"/>
                  <a:t> i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sr-Latn-BA" dirty="0"/>
                  <a:t> mogu biti proizvoljni lambda termi. Zapis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sr-Latn-BA" dirty="0"/>
                  <a:t>.</a:t>
                </a:r>
              </a:p>
              <a:p>
                <a:pPr lvl="1"/>
                <a:r>
                  <a:rPr lang="sr-Latn-BA" dirty="0"/>
                  <a:t>Apstrakcija – lambda terma </a:t>
                </a:r>
                <a14:m>
                  <m:oMath xmlns:m="http://schemas.openxmlformats.org/officeDocument/2006/math">
                    <m:r>
                      <a:rPr lang="sr-Latn-BA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sr-Latn-BA" dirty="0"/>
                  <a:t> nad varijablom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Latn-BA" dirty="0"/>
                  <a:t>, u oznaci </a:t>
                </a:r>
                <a14:m>
                  <m:oMath xmlns:m="http://schemas.openxmlformats.org/officeDocument/2006/math">
                    <m:r>
                      <a:rPr lang="sr-Latn-B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sr-Latn-BA" dirty="0"/>
              </a:p>
              <a:p>
                <a:r>
                  <a:rPr lang="sr-Latn-BA" dirty="0"/>
                  <a:t>Induktivna definicija lambda izraza.</a:t>
                </a:r>
              </a:p>
              <a:p>
                <a:pPr lvl="1"/>
                <a:r>
                  <a:rPr lang="sr-Latn-BA" dirty="0"/>
                  <a:t>Funkcije nad lambda izrazima se definišu rekurzivno.</a:t>
                </a:r>
              </a:p>
              <a:p>
                <a:pPr lvl="1"/>
                <a:r>
                  <a:rPr lang="sr-Latn-BA" dirty="0"/>
                  <a:t>Svojstva lambda izraza se dokazuju strukturalnom indukcijom.</a:t>
                </a:r>
              </a:p>
              <a:p>
                <a:r>
                  <a:rPr lang="sr-Latn-BA" dirty="0"/>
                  <a:t>Sintaksa lambda termova (izraza) u BNF (Backus-Naurovoj formi):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5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391" y="4885433"/>
            <a:ext cx="6020640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documentManagement/types"/>
    <ds:schemaRef ds:uri="http://purl.org/dc/elements/1.1/"/>
    <ds:schemaRef ds:uri="http://www.w3.org/XML/1998/namespace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1283</TotalTime>
  <Words>2357</Words>
  <Application>Microsoft Office PowerPoint</Application>
  <PresentationFormat>Widescreen</PresentationFormat>
  <Paragraphs>440</Paragraphs>
  <Slides>79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7" baseType="lpstr">
      <vt:lpstr>Arial</vt:lpstr>
      <vt:lpstr>Cambria Math</vt:lpstr>
      <vt:lpstr>CMMI12</vt:lpstr>
      <vt:lpstr>CMR12</vt:lpstr>
      <vt:lpstr>Euphemia</vt:lpstr>
      <vt:lpstr>Plantagenet Cherokee</vt:lpstr>
      <vt:lpstr>Wingdings</vt:lpstr>
      <vt:lpstr>Academic Literature 16x9</vt:lpstr>
      <vt:lpstr>Funkcionalno programiranje (materijali preuzeti od doc. Dr Milane GrbiĆ)</vt:lpstr>
      <vt:lpstr>Lambda račun</vt:lpstr>
      <vt:lpstr>Lambda račun</vt:lpstr>
      <vt:lpstr>Lambda račun</vt:lpstr>
      <vt:lpstr>Zadaci:</vt:lpstr>
      <vt:lpstr>Prednosti upotrebe lambda računa</vt:lpstr>
      <vt:lpstr>Prednosti upotrebe lambda računa</vt:lpstr>
      <vt:lpstr>Raselov paradoks</vt:lpstr>
      <vt:lpstr>Lambda račun kao formalni sistem</vt:lpstr>
      <vt:lpstr>Zadaci</vt:lpstr>
      <vt:lpstr>Slobodne i vezane varijable</vt:lpstr>
      <vt:lpstr>Slobodne i vezane varijable</vt:lpstr>
      <vt:lpstr>Slobodne i vezane varijable</vt:lpstr>
      <vt:lpstr>Zadaci</vt:lpstr>
      <vt:lpstr>Slobodne i vezane varijable</vt:lpstr>
      <vt:lpstr>Zamjena</vt:lpstr>
      <vt:lpstr>Izračunavanje vrijednosti lambda izraza </vt:lpstr>
      <vt:lpstr>Zadaci</vt:lpstr>
      <vt:lpstr>Zadaci</vt:lpstr>
      <vt:lpstr>Izračunavanje vrijednosti lambda izraza </vt:lpstr>
      <vt:lpstr>Jednakost lambda izraza</vt:lpstr>
      <vt:lpstr>Lambda redukcije</vt:lpstr>
      <vt:lpstr>Normalne forme</vt:lpstr>
      <vt:lpstr>Strategije redukcije</vt:lpstr>
      <vt:lpstr>Redeksi i mogući načini redukcije</vt:lpstr>
      <vt:lpstr>Redeksi i mogući načini redukcije</vt:lpstr>
      <vt:lpstr>Značajne teoreme</vt:lpstr>
      <vt:lpstr>Zadaci</vt:lpstr>
      <vt:lpstr>De-Brujinov lambda račun</vt:lpstr>
      <vt:lpstr>Zadaci</vt:lpstr>
      <vt:lpstr>Lambda račun kao programski jezik</vt:lpstr>
      <vt:lpstr>Predstavljanje podataka u lambda računu</vt:lpstr>
      <vt:lpstr>Logičke vrijednosti i operatori</vt:lpstr>
      <vt:lpstr>Logičke vrijednosti i operatori</vt:lpstr>
      <vt:lpstr>Logičke vrijednosti i operatori</vt:lpstr>
      <vt:lpstr>Zadaci:</vt:lpstr>
      <vt:lpstr>Parovi i torke</vt:lpstr>
      <vt:lpstr>Parovi i torke</vt:lpstr>
      <vt:lpstr>Brojevi</vt:lpstr>
      <vt:lpstr>Funkcija sljedbenik, sabiranje, množenje..</vt:lpstr>
      <vt:lpstr>Zadaci:</vt:lpstr>
      <vt:lpstr>Funkcija koja provjerava da li je broj jednak nuli</vt:lpstr>
      <vt:lpstr>Sabiranje, množenje</vt:lpstr>
      <vt:lpstr>Zadaci:</vt:lpstr>
      <vt:lpstr>Sabiranje, množenje</vt:lpstr>
      <vt:lpstr>Zadaci:</vt:lpstr>
      <vt:lpstr>Stepenovanje</vt:lpstr>
      <vt:lpstr>KOMBINATORI</vt:lpstr>
      <vt:lpstr>Kombinatori</vt:lpstr>
      <vt:lpstr>Kombinatori</vt:lpstr>
      <vt:lpstr>Kombinatori</vt:lpstr>
      <vt:lpstr>Kombinatori</vt:lpstr>
      <vt:lpstr>Kombinatori</vt:lpstr>
      <vt:lpstr>Kombinatori</vt:lpstr>
      <vt:lpstr>Zadaci:</vt:lpstr>
      <vt:lpstr>Još neki kombinatori...</vt:lpstr>
      <vt:lpstr>Zadaci:</vt:lpstr>
      <vt:lpstr>Jednakosti u kombinatornoj logici</vt:lpstr>
      <vt:lpstr>LAMBDA RAČUN KAO PROGRAMSKI JEZIK</vt:lpstr>
      <vt:lpstr>Rekurzivne funkcije</vt:lpstr>
      <vt:lpstr>Rekurzivne funkcije</vt:lpstr>
      <vt:lpstr>Definicija Y</vt:lpstr>
      <vt:lpstr>KARIJEVE FUNKCIJE</vt:lpstr>
      <vt:lpstr>Karijeve funkcije</vt:lpstr>
      <vt:lpstr>Karijeve funkcije</vt:lpstr>
      <vt:lpstr>Karijeve funkcije</vt:lpstr>
      <vt:lpstr>Karijeve funkcije</vt:lpstr>
      <vt:lpstr>TIPOVI</vt:lpstr>
      <vt:lpstr>Tipovi</vt:lpstr>
      <vt:lpstr>Tipizirani lambda račun</vt:lpstr>
      <vt:lpstr>Vrste tipova</vt:lpstr>
      <vt:lpstr>Vrste tipova</vt:lpstr>
      <vt:lpstr>Čerčovo i Karijevo tipiziranje</vt:lpstr>
      <vt:lpstr>Čerčovo i Karijevo tipiziranje</vt:lpstr>
      <vt:lpstr>Formalna pravila tipiziranosti</vt:lpstr>
      <vt:lpstr>Formalna pravila tipiziranosti</vt:lpstr>
      <vt:lpstr>Polimorfizam</vt:lpstr>
      <vt:lpstr>Opštiji tipovi </vt:lpstr>
      <vt:lpstr>Opštiji tipovi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Funkcionalno programiranje</dc:title>
  <dc:creator>Microsoft account</dc:creator>
  <cp:lastModifiedBy>aleksandar.kartelj aleksandar.kartelj</cp:lastModifiedBy>
  <cp:revision>158</cp:revision>
  <dcterms:created xsi:type="dcterms:W3CDTF">2021-09-21T10:35:19Z</dcterms:created>
  <dcterms:modified xsi:type="dcterms:W3CDTF">2023-11-10T11:40:04Z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